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\\DROBO-FS\QuickDrops\JB\PPTX NG\Droplets\LightingOverlay.png"/>
          <p:cNvPicPr/>
          <p:nvPr/>
        </p:nvPicPr>
        <p:blipFill>
          <a:blip r:embed="rId15" cstate="print">
            <a:alphaModFix amt="30000"/>
          </a:blip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  <p:grpSp>
        <p:nvGrpSpPr>
          <p:cNvPr id="100" name="Group 1"/>
          <p:cNvGrpSpPr/>
          <p:nvPr/>
        </p:nvGrpSpPr>
        <p:grpSpPr>
          <a:xfrm>
            <a:off x="-14400" y="0"/>
            <a:ext cx="12052800" cy="6856920"/>
            <a:chOff x="-14400" y="0"/>
            <a:chExt cx="12052800" cy="6856920"/>
          </a:xfrm>
        </p:grpSpPr>
        <p:grpSp>
          <p:nvGrpSpPr>
            <p:cNvPr id="2" name="Group 2"/>
            <p:cNvGrpSpPr/>
            <p:nvPr/>
          </p:nvGrpSpPr>
          <p:grpSpPr>
            <a:xfrm>
              <a:off x="-14400" y="0"/>
              <a:ext cx="1220040" cy="6856920"/>
              <a:chOff x="-14400" y="0"/>
              <a:chExt cx="1220040" cy="6856920"/>
            </a:xfrm>
          </p:grpSpPr>
          <p:sp>
            <p:nvSpPr>
              <p:cNvPr id="3" name="CustomShape 3"/>
              <p:cNvSpPr/>
              <p:nvPr/>
            </p:nvSpPr>
            <p:spPr>
              <a:xfrm>
                <a:off x="114480" y="4680"/>
                <a:ext cx="22680" cy="2180160"/>
              </a:xfrm>
              <a:prstGeom prst="rect">
                <a:avLst/>
              </a:pr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" name="CustomShape 4"/>
              <p:cNvSpPr/>
              <p:nvPr/>
            </p:nvSpPr>
            <p:spPr>
              <a:xfrm>
                <a:off x="33480" y="217656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" name="CustomShape 5"/>
              <p:cNvSpPr/>
              <p:nvPr/>
            </p:nvSpPr>
            <p:spPr>
              <a:xfrm>
                <a:off x="28440" y="4021200"/>
                <a:ext cx="189360" cy="1879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" name="CustomShape 6"/>
              <p:cNvSpPr/>
              <p:nvPr/>
            </p:nvSpPr>
            <p:spPr>
              <a:xfrm>
                <a:off x="200160" y="4680"/>
                <a:ext cx="368640" cy="181008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" name="CustomShape 7"/>
              <p:cNvSpPr/>
              <p:nvPr/>
            </p:nvSpPr>
            <p:spPr>
              <a:xfrm>
                <a:off x="503280" y="1801800"/>
                <a:ext cx="189360" cy="1879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" name="CustomShape 8"/>
              <p:cNvSpPr/>
              <p:nvPr/>
            </p:nvSpPr>
            <p:spPr>
              <a:xfrm>
                <a:off x="285840" y="4680"/>
                <a:ext cx="368640" cy="142920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" name="CustomShape 9"/>
              <p:cNvSpPr/>
              <p:nvPr/>
            </p:nvSpPr>
            <p:spPr>
              <a:xfrm>
                <a:off x="546120" y="0"/>
                <a:ext cx="151200" cy="911880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" name="CustomShape 10"/>
              <p:cNvSpPr/>
              <p:nvPr/>
            </p:nvSpPr>
            <p:spPr>
              <a:xfrm>
                <a:off x="588960" y="142092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" name="CustomShape 11"/>
              <p:cNvSpPr/>
              <p:nvPr/>
            </p:nvSpPr>
            <p:spPr>
              <a:xfrm>
                <a:off x="588960" y="90324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" name="CustomShape 12"/>
              <p:cNvSpPr/>
              <p:nvPr/>
            </p:nvSpPr>
            <p:spPr>
              <a:xfrm>
                <a:off x="641520" y="0"/>
                <a:ext cx="421200" cy="52596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" name="CustomShape 13"/>
              <p:cNvSpPr/>
              <p:nvPr/>
            </p:nvSpPr>
            <p:spPr>
              <a:xfrm>
                <a:off x="1020600" y="488880"/>
                <a:ext cx="160920" cy="14652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" name="CustomShape 14"/>
              <p:cNvSpPr/>
              <p:nvPr/>
            </p:nvSpPr>
            <p:spPr>
              <a:xfrm>
                <a:off x="-4680" y="9360"/>
                <a:ext cx="3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FFFFF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" name="CustomShape 15"/>
              <p:cNvSpPr/>
              <p:nvPr/>
            </p:nvSpPr>
            <p:spPr>
              <a:xfrm>
                <a:off x="9360" y="1801800"/>
                <a:ext cx="122760" cy="1260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" name="CustomShape 16"/>
              <p:cNvSpPr/>
              <p:nvPr/>
            </p:nvSpPr>
            <p:spPr>
              <a:xfrm>
                <a:off x="-9360" y="3549600"/>
                <a:ext cx="146520" cy="479880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" name="CustomShape 17"/>
              <p:cNvSpPr/>
              <p:nvPr/>
            </p:nvSpPr>
            <p:spPr>
              <a:xfrm>
                <a:off x="128520" y="1382760"/>
                <a:ext cx="141840" cy="47520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" name="CustomShape 18"/>
              <p:cNvSpPr/>
              <p:nvPr/>
            </p:nvSpPr>
            <p:spPr>
              <a:xfrm>
                <a:off x="204840" y="1849320"/>
                <a:ext cx="113400" cy="10692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" name="CustomShape 19"/>
              <p:cNvSpPr/>
              <p:nvPr/>
            </p:nvSpPr>
            <p:spPr>
              <a:xfrm>
                <a:off x="133200" y="4662360"/>
                <a:ext cx="22680" cy="2180160"/>
              </a:xfrm>
              <a:prstGeom prst="rect">
                <a:avLst/>
              </a:pr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" name="CustomShape 20"/>
              <p:cNvSpPr/>
              <p:nvPr/>
            </p:nvSpPr>
            <p:spPr>
              <a:xfrm>
                <a:off x="223920" y="5041800"/>
                <a:ext cx="368640" cy="180072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" name="CustomShape 21"/>
              <p:cNvSpPr/>
              <p:nvPr/>
            </p:nvSpPr>
            <p:spPr>
              <a:xfrm>
                <a:off x="52560" y="448164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" name="CustomShape 22"/>
              <p:cNvSpPr/>
              <p:nvPr/>
            </p:nvSpPr>
            <p:spPr>
              <a:xfrm>
                <a:off x="-14400" y="5627520"/>
                <a:ext cx="84600" cy="1215000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" name="CustomShape 23"/>
              <p:cNvSpPr/>
              <p:nvPr/>
            </p:nvSpPr>
            <p:spPr>
              <a:xfrm>
                <a:off x="527040" y="4867200"/>
                <a:ext cx="189360" cy="1879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" name="CustomShape 24"/>
              <p:cNvSpPr/>
              <p:nvPr/>
            </p:nvSpPr>
            <p:spPr>
              <a:xfrm>
                <a:off x="309600" y="5423040"/>
                <a:ext cx="373680" cy="142452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" name="CustomShape 25"/>
              <p:cNvSpPr/>
              <p:nvPr/>
            </p:nvSpPr>
            <p:spPr>
              <a:xfrm>
                <a:off x="569880" y="5945040"/>
                <a:ext cx="151200" cy="911880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" name="CustomShape 26"/>
              <p:cNvSpPr/>
              <p:nvPr/>
            </p:nvSpPr>
            <p:spPr>
              <a:xfrm>
                <a:off x="612720" y="524664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" name="CustomShape 27"/>
              <p:cNvSpPr/>
              <p:nvPr/>
            </p:nvSpPr>
            <p:spPr>
              <a:xfrm>
                <a:off x="612720" y="576432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" name="CustomShape 28"/>
              <p:cNvSpPr/>
              <p:nvPr/>
            </p:nvSpPr>
            <p:spPr>
              <a:xfrm>
                <a:off x="669960" y="6330960"/>
                <a:ext cx="416520" cy="51660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" name="CustomShape 29"/>
              <p:cNvSpPr/>
              <p:nvPr/>
            </p:nvSpPr>
            <p:spPr>
              <a:xfrm>
                <a:off x="1049400" y="6221520"/>
                <a:ext cx="156240" cy="14652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0" name="Group 30"/>
            <p:cNvGrpSpPr/>
            <p:nvPr/>
          </p:nvGrpSpPr>
          <p:grpSpPr>
            <a:xfrm>
              <a:off x="11364840" y="0"/>
              <a:ext cx="673560" cy="6847560"/>
              <a:chOff x="11364840" y="0"/>
              <a:chExt cx="673560" cy="6847560"/>
            </a:xfrm>
          </p:grpSpPr>
          <p:sp>
            <p:nvSpPr>
              <p:cNvPr id="31" name="CustomShape 31"/>
              <p:cNvSpPr/>
              <p:nvPr/>
            </p:nvSpPr>
            <p:spPr>
              <a:xfrm>
                <a:off x="11484000" y="0"/>
                <a:ext cx="416520" cy="51156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" name="CustomShape 32"/>
              <p:cNvSpPr/>
              <p:nvPr/>
            </p:nvSpPr>
            <p:spPr>
              <a:xfrm>
                <a:off x="11364840" y="474840"/>
                <a:ext cx="15624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" name="CustomShape 33"/>
              <p:cNvSpPr/>
              <p:nvPr/>
            </p:nvSpPr>
            <p:spPr>
              <a:xfrm>
                <a:off x="11631600" y="1539720"/>
                <a:ext cx="18792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" name="CustomShape 34"/>
              <p:cNvSpPr/>
              <p:nvPr/>
            </p:nvSpPr>
            <p:spPr>
              <a:xfrm>
                <a:off x="11531520" y="5694480"/>
                <a:ext cx="297360" cy="115308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" name="CustomShape 35"/>
              <p:cNvSpPr/>
              <p:nvPr/>
            </p:nvSpPr>
            <p:spPr>
              <a:xfrm>
                <a:off x="11773080" y="5551560"/>
                <a:ext cx="156240" cy="15444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" name="CustomShape 36"/>
              <p:cNvSpPr/>
              <p:nvPr/>
            </p:nvSpPr>
            <p:spPr>
              <a:xfrm>
                <a:off x="11711160" y="4680"/>
                <a:ext cx="303840" cy="154368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" name="CustomShape 37"/>
              <p:cNvSpPr/>
              <p:nvPr/>
            </p:nvSpPr>
            <p:spPr>
              <a:xfrm>
                <a:off x="11636280" y="4867200"/>
                <a:ext cx="187920" cy="1879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" name="CustomShape 38"/>
              <p:cNvSpPr/>
              <p:nvPr/>
            </p:nvSpPr>
            <p:spPr>
              <a:xfrm>
                <a:off x="11441160" y="5046840"/>
                <a:ext cx="306720" cy="1800720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" name="CustomShape 39"/>
              <p:cNvSpPr/>
              <p:nvPr/>
            </p:nvSpPr>
            <p:spPr>
              <a:xfrm>
                <a:off x="11849040" y="6416640"/>
                <a:ext cx="189360" cy="1879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" name="CustomShape 40"/>
              <p:cNvSpPr/>
              <p:nvPr/>
            </p:nvSpPr>
            <p:spPr>
              <a:xfrm>
                <a:off x="11939760" y="6595920"/>
                <a:ext cx="22680" cy="251280"/>
              </a:xfrm>
              <a:prstGeom prst="rect">
                <a:avLst/>
              </a:pr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pic>
        <p:nvPicPr>
          <p:cNvPr id="41" name="Picture 2" descr="\\DROBO-FS\QuickDrops\JB\PPTX NG\Droplets\LightingOverlay.png"/>
          <p:cNvPicPr/>
          <p:nvPr/>
        </p:nvPicPr>
        <p:blipFill>
          <a:blip r:embed="rId15" cstate="print">
            <a:alphaModFix amt="30000"/>
          </a:blip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  <p:grpSp>
        <p:nvGrpSpPr>
          <p:cNvPr id="42" name="Group 41"/>
          <p:cNvGrpSpPr/>
          <p:nvPr/>
        </p:nvGrpSpPr>
        <p:grpSpPr>
          <a:xfrm>
            <a:off x="0" y="0"/>
            <a:ext cx="2304000" cy="6856920"/>
            <a:chOff x="0" y="0"/>
            <a:chExt cx="2304000" cy="6856920"/>
          </a:xfrm>
        </p:grpSpPr>
        <p:sp>
          <p:nvSpPr>
            <p:cNvPr id="43" name="CustomShape 42"/>
            <p:cNvSpPr/>
            <p:nvPr/>
          </p:nvSpPr>
          <p:spPr>
            <a:xfrm>
              <a:off x="1209600" y="4680"/>
              <a:ext cx="22680" cy="2180160"/>
            </a:xfrm>
            <a:prstGeom prst="rect">
              <a:avLst/>
            </a:pr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" name="CustomShape 43"/>
            <p:cNvSpPr/>
            <p:nvPr/>
          </p:nvSpPr>
          <p:spPr>
            <a:xfrm>
              <a:off x="1128600" y="217656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" name="CustomShape 44"/>
            <p:cNvSpPr/>
            <p:nvPr/>
          </p:nvSpPr>
          <p:spPr>
            <a:xfrm>
              <a:off x="1123920" y="4021200"/>
              <a:ext cx="189360" cy="18792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" name="CustomShape 45"/>
            <p:cNvSpPr/>
            <p:nvPr/>
          </p:nvSpPr>
          <p:spPr>
            <a:xfrm>
              <a:off x="414360" y="9360"/>
              <a:ext cx="27360" cy="4480560"/>
            </a:xfrm>
            <a:prstGeom prst="rect">
              <a:avLst/>
            </a:pr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" name="CustomShape 46"/>
            <p:cNvSpPr/>
            <p:nvPr/>
          </p:nvSpPr>
          <p:spPr>
            <a:xfrm>
              <a:off x="333360" y="448164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" name="CustomShape 47"/>
            <p:cNvSpPr/>
            <p:nvPr/>
          </p:nvSpPr>
          <p:spPr>
            <a:xfrm>
              <a:off x="190440" y="9360"/>
              <a:ext cx="151200" cy="906840"/>
            </a:xfrm>
            <a:custGeom>
              <a:avLst/>
              <a:gdLst/>
              <a:ahLst/>
              <a:cxnLst/>
              <a:rect l="l" t="t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" name="CustomShape 48"/>
            <p:cNvSpPr/>
            <p:nvPr/>
          </p:nvSpPr>
          <p:spPr>
            <a:xfrm>
              <a:off x="1290600" y="14400"/>
              <a:ext cx="375120" cy="1800720"/>
            </a:xfrm>
            <a:custGeom>
              <a:avLst/>
              <a:gdLst/>
              <a:ahLst/>
              <a:cxnLst/>
              <a:rect l="l" t="t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" name="CustomShape 49"/>
            <p:cNvSpPr/>
            <p:nvPr/>
          </p:nvSpPr>
          <p:spPr>
            <a:xfrm>
              <a:off x="1600200" y="1801800"/>
              <a:ext cx="189360" cy="18792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" name="CustomShape 50"/>
            <p:cNvSpPr/>
            <p:nvPr/>
          </p:nvSpPr>
          <p:spPr>
            <a:xfrm>
              <a:off x="1380960" y="9360"/>
              <a:ext cx="370440" cy="1424520"/>
            </a:xfrm>
            <a:custGeom>
              <a:avLst/>
              <a:gdLst/>
              <a:ahLst/>
              <a:cxnLst/>
              <a:rect l="l" t="t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" name="CustomShape 51"/>
            <p:cNvSpPr/>
            <p:nvPr/>
          </p:nvSpPr>
          <p:spPr>
            <a:xfrm>
              <a:off x="1643040" y="0"/>
              <a:ext cx="151200" cy="911880"/>
            </a:xfrm>
            <a:custGeom>
              <a:avLst/>
              <a:gdLst/>
              <a:ahLst/>
              <a:cxnLst/>
              <a:rect l="l" t="t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CustomShape 52"/>
            <p:cNvSpPr/>
            <p:nvPr/>
          </p:nvSpPr>
          <p:spPr>
            <a:xfrm>
              <a:off x="1685880" y="142092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CustomShape 53"/>
            <p:cNvSpPr/>
            <p:nvPr/>
          </p:nvSpPr>
          <p:spPr>
            <a:xfrm>
              <a:off x="1685880" y="90324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" name="CustomShape 54"/>
            <p:cNvSpPr/>
            <p:nvPr/>
          </p:nvSpPr>
          <p:spPr>
            <a:xfrm>
              <a:off x="1743120" y="4680"/>
              <a:ext cx="417960" cy="521280"/>
            </a:xfrm>
            <a:custGeom>
              <a:avLst/>
              <a:gdLst/>
              <a:ahLst/>
              <a:cxnLst/>
              <a:rect l="l" t="t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CustomShape 55"/>
            <p:cNvSpPr/>
            <p:nvPr/>
          </p:nvSpPr>
          <p:spPr>
            <a:xfrm>
              <a:off x="2119320" y="488880"/>
              <a:ext cx="160920" cy="146520"/>
            </a:xfrm>
            <a:custGeom>
              <a:avLst/>
              <a:gdLst/>
              <a:ahLst/>
              <a:cxnLst/>
              <a:rect l="l" t="t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" name="CustomShape 56"/>
            <p:cNvSpPr/>
            <p:nvPr/>
          </p:nvSpPr>
          <p:spPr>
            <a:xfrm>
              <a:off x="952560" y="4680"/>
              <a:ext cx="151200" cy="906840"/>
            </a:xfrm>
            <a:custGeom>
              <a:avLst/>
              <a:gdLst/>
              <a:ahLst/>
              <a:cxnLst/>
              <a:rect l="l" t="t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CustomShape 57"/>
            <p:cNvSpPr/>
            <p:nvPr/>
          </p:nvSpPr>
          <p:spPr>
            <a:xfrm>
              <a:off x="866880" y="90324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CustomShape 58"/>
            <p:cNvSpPr/>
            <p:nvPr/>
          </p:nvSpPr>
          <p:spPr>
            <a:xfrm>
              <a:off x="890640" y="155412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CustomShape 59"/>
            <p:cNvSpPr/>
            <p:nvPr/>
          </p:nvSpPr>
          <p:spPr>
            <a:xfrm>
              <a:off x="738360" y="5622840"/>
              <a:ext cx="336960" cy="1215000"/>
            </a:xfrm>
            <a:custGeom>
              <a:avLst/>
              <a:gdLst/>
              <a:ahLst/>
              <a:cxnLst/>
              <a:rect l="l" t="t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CustomShape 60"/>
            <p:cNvSpPr/>
            <p:nvPr/>
          </p:nvSpPr>
          <p:spPr>
            <a:xfrm>
              <a:off x="647640" y="5479920"/>
              <a:ext cx="156240" cy="156240"/>
            </a:xfrm>
            <a:custGeom>
              <a:avLst/>
              <a:gdLst/>
              <a:ahLst/>
              <a:cxnLst/>
              <a:rect l="l" t="t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CustomShape 61"/>
            <p:cNvSpPr/>
            <p:nvPr/>
          </p:nvSpPr>
          <p:spPr>
            <a:xfrm>
              <a:off x="66600" y="90324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62"/>
            <p:cNvSpPr/>
            <p:nvPr/>
          </p:nvSpPr>
          <p:spPr>
            <a:xfrm>
              <a:off x="0" y="3897360"/>
              <a:ext cx="132120" cy="265680"/>
            </a:xfrm>
            <a:custGeom>
              <a:avLst/>
              <a:gdLst/>
              <a:ahLst/>
              <a:cxnLst/>
              <a:rect l="l" t="t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" name="CustomShape 63"/>
            <p:cNvSpPr/>
            <p:nvPr/>
          </p:nvSpPr>
          <p:spPr>
            <a:xfrm>
              <a:off x="66600" y="4149720"/>
              <a:ext cx="189360" cy="18792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" name="CustomShape 64"/>
            <p:cNvSpPr/>
            <p:nvPr/>
          </p:nvSpPr>
          <p:spPr>
            <a:xfrm>
              <a:off x="0" y="1644480"/>
              <a:ext cx="132120" cy="268920"/>
            </a:xfrm>
            <a:custGeom>
              <a:avLst/>
              <a:gdLst/>
              <a:ahLst/>
              <a:cxnLst/>
              <a:rect l="l" t="t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" name="CustomShape 65"/>
            <p:cNvSpPr/>
            <p:nvPr/>
          </p:nvSpPr>
          <p:spPr>
            <a:xfrm>
              <a:off x="66600" y="146844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" name="CustomShape 66"/>
            <p:cNvSpPr/>
            <p:nvPr/>
          </p:nvSpPr>
          <p:spPr>
            <a:xfrm>
              <a:off x="695160" y="4680"/>
              <a:ext cx="308520" cy="1557720"/>
            </a:xfrm>
            <a:custGeom>
              <a:avLst/>
              <a:gdLst/>
              <a:ahLst/>
              <a:cxnLst/>
              <a:rect l="l" t="t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67"/>
            <p:cNvSpPr/>
            <p:nvPr/>
          </p:nvSpPr>
          <p:spPr>
            <a:xfrm>
              <a:off x="57240" y="4881600"/>
              <a:ext cx="189360" cy="18792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" name="CustomShape 68"/>
            <p:cNvSpPr/>
            <p:nvPr/>
          </p:nvSpPr>
          <p:spPr>
            <a:xfrm>
              <a:off x="138240" y="5060880"/>
              <a:ext cx="303840" cy="1776960"/>
            </a:xfrm>
            <a:custGeom>
              <a:avLst/>
              <a:gdLst/>
              <a:ahLst/>
              <a:cxnLst/>
              <a:rect l="l" t="t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CustomShape 69"/>
            <p:cNvSpPr/>
            <p:nvPr/>
          </p:nvSpPr>
          <p:spPr>
            <a:xfrm>
              <a:off x="561960" y="6431040"/>
              <a:ext cx="189360" cy="18792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70"/>
            <p:cNvSpPr/>
            <p:nvPr/>
          </p:nvSpPr>
          <p:spPr>
            <a:xfrm>
              <a:off x="642960" y="6610320"/>
              <a:ext cx="22680" cy="241920"/>
            </a:xfrm>
            <a:prstGeom prst="rect">
              <a:avLst/>
            </a:pr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71"/>
            <p:cNvSpPr/>
            <p:nvPr/>
          </p:nvSpPr>
          <p:spPr>
            <a:xfrm>
              <a:off x="76320" y="6431040"/>
              <a:ext cx="189360" cy="18792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72"/>
            <p:cNvSpPr/>
            <p:nvPr/>
          </p:nvSpPr>
          <p:spPr>
            <a:xfrm>
              <a:off x="0" y="5978520"/>
              <a:ext cx="189360" cy="460800"/>
            </a:xfrm>
            <a:custGeom>
              <a:avLst/>
              <a:gdLst/>
              <a:ahLst/>
              <a:cxnLst/>
              <a:rect l="l" t="t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73"/>
            <p:cNvSpPr/>
            <p:nvPr/>
          </p:nvSpPr>
          <p:spPr>
            <a:xfrm>
              <a:off x="1014480" y="1801800"/>
              <a:ext cx="213120" cy="754560"/>
            </a:xfrm>
            <a:custGeom>
              <a:avLst/>
              <a:gdLst/>
              <a:ahLst/>
              <a:cxnLst/>
              <a:rect l="l" t="t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74"/>
            <p:cNvSpPr/>
            <p:nvPr/>
          </p:nvSpPr>
          <p:spPr>
            <a:xfrm>
              <a:off x="938160" y="2548080"/>
              <a:ext cx="165600" cy="159120"/>
            </a:xfrm>
            <a:custGeom>
              <a:avLst/>
              <a:gdLst/>
              <a:ahLst/>
              <a:cxnLst/>
              <a:rect l="l" t="t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75"/>
            <p:cNvSpPr/>
            <p:nvPr/>
          </p:nvSpPr>
          <p:spPr>
            <a:xfrm>
              <a:off x="595440" y="4680"/>
              <a:ext cx="637200" cy="4024800"/>
            </a:xfrm>
            <a:custGeom>
              <a:avLst/>
              <a:gdLst/>
              <a:ahLst/>
              <a:cxnLst/>
              <a:rect l="l" t="t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76"/>
            <p:cNvSpPr/>
            <p:nvPr/>
          </p:nvSpPr>
          <p:spPr>
            <a:xfrm>
              <a:off x="1224000" y="1382760"/>
              <a:ext cx="141840" cy="475200"/>
            </a:xfrm>
            <a:custGeom>
              <a:avLst/>
              <a:gdLst/>
              <a:ahLst/>
              <a:cxnLst/>
              <a:rect l="l" t="t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77"/>
            <p:cNvSpPr/>
            <p:nvPr/>
          </p:nvSpPr>
          <p:spPr>
            <a:xfrm>
              <a:off x="1300320" y="1849320"/>
              <a:ext cx="108360" cy="106920"/>
            </a:xfrm>
            <a:custGeom>
              <a:avLst/>
              <a:gdLst/>
              <a:ahLst/>
              <a:cxnLst/>
              <a:rect l="l" t="t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CustomShape 78"/>
            <p:cNvSpPr/>
            <p:nvPr/>
          </p:nvSpPr>
          <p:spPr>
            <a:xfrm>
              <a:off x="281160" y="3417840"/>
              <a:ext cx="141840" cy="473760"/>
            </a:xfrm>
            <a:custGeom>
              <a:avLst/>
              <a:gdLst/>
              <a:ahLst/>
              <a:cxnLst/>
              <a:rect l="l" t="t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CustomShape 79"/>
            <p:cNvSpPr/>
            <p:nvPr/>
          </p:nvSpPr>
          <p:spPr>
            <a:xfrm>
              <a:off x="237960" y="3882960"/>
              <a:ext cx="108360" cy="108360"/>
            </a:xfrm>
            <a:custGeom>
              <a:avLst/>
              <a:gdLst/>
              <a:ahLst/>
              <a:cxnLst/>
              <a:rect l="l" t="t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80"/>
            <p:cNvSpPr/>
            <p:nvPr/>
          </p:nvSpPr>
          <p:spPr>
            <a:xfrm>
              <a:off x="4680" y="2166840"/>
              <a:ext cx="113400" cy="451440"/>
            </a:xfrm>
            <a:custGeom>
              <a:avLst/>
              <a:gdLst/>
              <a:ahLst/>
              <a:cxnLst/>
              <a:rect l="l" t="t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81"/>
            <p:cNvSpPr/>
            <p:nvPr/>
          </p:nvSpPr>
          <p:spPr>
            <a:xfrm>
              <a:off x="52560" y="2066760"/>
              <a:ext cx="108360" cy="108360"/>
            </a:xfrm>
            <a:custGeom>
              <a:avLst/>
              <a:gdLst/>
              <a:ahLst/>
              <a:cxnLst/>
              <a:rect l="l" t="t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82"/>
            <p:cNvSpPr/>
            <p:nvPr/>
          </p:nvSpPr>
          <p:spPr>
            <a:xfrm>
              <a:off x="1228680" y="4662360"/>
              <a:ext cx="22680" cy="2180160"/>
            </a:xfrm>
            <a:prstGeom prst="rect">
              <a:avLst/>
            </a:pr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83"/>
            <p:cNvSpPr/>
            <p:nvPr/>
          </p:nvSpPr>
          <p:spPr>
            <a:xfrm>
              <a:off x="1319040" y="5041800"/>
              <a:ext cx="370440" cy="1800720"/>
            </a:xfrm>
            <a:custGeom>
              <a:avLst/>
              <a:gdLst/>
              <a:ahLst/>
              <a:cxnLst/>
              <a:rect l="l" t="t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84"/>
            <p:cNvSpPr/>
            <p:nvPr/>
          </p:nvSpPr>
          <p:spPr>
            <a:xfrm>
              <a:off x="1147680" y="448164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85"/>
            <p:cNvSpPr/>
            <p:nvPr/>
          </p:nvSpPr>
          <p:spPr>
            <a:xfrm>
              <a:off x="819000" y="3983040"/>
              <a:ext cx="346680" cy="2859480"/>
            </a:xfrm>
            <a:custGeom>
              <a:avLst/>
              <a:gdLst/>
              <a:ahLst/>
              <a:cxnLst/>
              <a:rect l="l" t="t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86"/>
            <p:cNvSpPr/>
            <p:nvPr/>
          </p:nvSpPr>
          <p:spPr>
            <a:xfrm>
              <a:off x="728640" y="380700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87"/>
            <p:cNvSpPr/>
            <p:nvPr/>
          </p:nvSpPr>
          <p:spPr>
            <a:xfrm>
              <a:off x="1623960" y="4867200"/>
              <a:ext cx="189360" cy="18792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88"/>
            <p:cNvSpPr/>
            <p:nvPr/>
          </p:nvSpPr>
          <p:spPr>
            <a:xfrm>
              <a:off x="1405080" y="5423040"/>
              <a:ext cx="370440" cy="1424520"/>
            </a:xfrm>
            <a:custGeom>
              <a:avLst/>
              <a:gdLst/>
              <a:ahLst/>
              <a:cxnLst/>
              <a:rect l="l" t="t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89"/>
            <p:cNvSpPr/>
            <p:nvPr/>
          </p:nvSpPr>
          <p:spPr>
            <a:xfrm>
              <a:off x="1666800" y="5945040"/>
              <a:ext cx="151200" cy="911880"/>
            </a:xfrm>
            <a:custGeom>
              <a:avLst/>
              <a:gdLst/>
              <a:ahLst/>
              <a:cxnLst/>
              <a:rect l="l" t="t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90"/>
            <p:cNvSpPr/>
            <p:nvPr/>
          </p:nvSpPr>
          <p:spPr>
            <a:xfrm>
              <a:off x="1709640" y="524664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CustomShape 91"/>
            <p:cNvSpPr/>
            <p:nvPr/>
          </p:nvSpPr>
          <p:spPr>
            <a:xfrm>
              <a:off x="1709640" y="576432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CustomShape 92"/>
            <p:cNvSpPr/>
            <p:nvPr/>
          </p:nvSpPr>
          <p:spPr>
            <a:xfrm>
              <a:off x="1766880" y="6330960"/>
              <a:ext cx="417960" cy="525960"/>
            </a:xfrm>
            <a:custGeom>
              <a:avLst/>
              <a:gdLst/>
              <a:ahLst/>
              <a:cxnLst/>
              <a:rect l="l" t="t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CustomShape 93"/>
            <p:cNvSpPr/>
            <p:nvPr/>
          </p:nvSpPr>
          <p:spPr>
            <a:xfrm>
              <a:off x="2147760" y="6221520"/>
              <a:ext cx="156240" cy="146520"/>
            </a:xfrm>
            <a:custGeom>
              <a:avLst/>
              <a:gdLst/>
              <a:ahLst/>
              <a:cxnLst/>
              <a:rect l="l" t="t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" name="CustomShape 94"/>
            <p:cNvSpPr/>
            <p:nvPr/>
          </p:nvSpPr>
          <p:spPr>
            <a:xfrm>
              <a:off x="504720" y="9360"/>
              <a:ext cx="232200" cy="5102640"/>
            </a:xfrm>
            <a:custGeom>
              <a:avLst/>
              <a:gdLst/>
              <a:ahLst/>
              <a:cxnLst/>
              <a:rect l="l" t="t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" name="CustomShape 95"/>
            <p:cNvSpPr/>
            <p:nvPr/>
          </p:nvSpPr>
          <p:spPr>
            <a:xfrm>
              <a:off x="633240" y="5103720"/>
              <a:ext cx="184680" cy="184680"/>
            </a:xfrm>
            <a:custGeom>
              <a:avLst/>
              <a:gdLst/>
              <a:ahLst/>
              <a:cxnLst/>
              <a:rect l="l" t="t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7" name="PlaceHolder 96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8" name="PlaceHolder 9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\\DROBO-FS\QuickDrops\JB\PPTX NG\Droplets\LightingOverlay.png"/>
          <p:cNvPicPr/>
          <p:nvPr/>
        </p:nvPicPr>
        <p:blipFill>
          <a:blip r:embed="rId15" cstate="print">
            <a:alphaModFix amt="30000"/>
          </a:blip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  <p:grpSp>
        <p:nvGrpSpPr>
          <p:cNvPr id="136" name="Group 1"/>
          <p:cNvGrpSpPr/>
          <p:nvPr/>
        </p:nvGrpSpPr>
        <p:grpSpPr>
          <a:xfrm>
            <a:off x="-14400" y="0"/>
            <a:ext cx="12052800" cy="6856920"/>
            <a:chOff x="-14400" y="0"/>
            <a:chExt cx="12052800" cy="6856920"/>
          </a:xfrm>
        </p:grpSpPr>
        <p:grpSp>
          <p:nvGrpSpPr>
            <p:cNvPr id="137" name="Group 2"/>
            <p:cNvGrpSpPr/>
            <p:nvPr/>
          </p:nvGrpSpPr>
          <p:grpSpPr>
            <a:xfrm>
              <a:off x="-14400" y="0"/>
              <a:ext cx="1220040" cy="6856920"/>
              <a:chOff x="-14400" y="0"/>
              <a:chExt cx="1220040" cy="6856920"/>
            </a:xfrm>
          </p:grpSpPr>
          <p:sp>
            <p:nvSpPr>
              <p:cNvPr id="138" name="CustomShape 3"/>
              <p:cNvSpPr/>
              <p:nvPr/>
            </p:nvSpPr>
            <p:spPr>
              <a:xfrm>
                <a:off x="114480" y="4680"/>
                <a:ext cx="22680" cy="2180160"/>
              </a:xfrm>
              <a:prstGeom prst="rect">
                <a:avLst/>
              </a:pr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" name="CustomShape 4"/>
              <p:cNvSpPr/>
              <p:nvPr/>
            </p:nvSpPr>
            <p:spPr>
              <a:xfrm>
                <a:off x="33480" y="217656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" name="CustomShape 5"/>
              <p:cNvSpPr/>
              <p:nvPr/>
            </p:nvSpPr>
            <p:spPr>
              <a:xfrm>
                <a:off x="28440" y="4021200"/>
                <a:ext cx="189360" cy="1879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" name="CustomShape 6"/>
              <p:cNvSpPr/>
              <p:nvPr/>
            </p:nvSpPr>
            <p:spPr>
              <a:xfrm>
                <a:off x="200160" y="4680"/>
                <a:ext cx="368640" cy="181008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" name="CustomShape 7"/>
              <p:cNvSpPr/>
              <p:nvPr/>
            </p:nvSpPr>
            <p:spPr>
              <a:xfrm>
                <a:off x="503280" y="1801800"/>
                <a:ext cx="189360" cy="1879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" name="CustomShape 8"/>
              <p:cNvSpPr/>
              <p:nvPr/>
            </p:nvSpPr>
            <p:spPr>
              <a:xfrm>
                <a:off x="285840" y="4680"/>
                <a:ext cx="368640" cy="142920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" name="CustomShape 9"/>
              <p:cNvSpPr/>
              <p:nvPr/>
            </p:nvSpPr>
            <p:spPr>
              <a:xfrm>
                <a:off x="546120" y="0"/>
                <a:ext cx="151200" cy="911880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" name="CustomShape 10"/>
              <p:cNvSpPr/>
              <p:nvPr/>
            </p:nvSpPr>
            <p:spPr>
              <a:xfrm>
                <a:off x="588960" y="142092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" name="CustomShape 11"/>
              <p:cNvSpPr/>
              <p:nvPr/>
            </p:nvSpPr>
            <p:spPr>
              <a:xfrm>
                <a:off x="588960" y="90324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" name="CustomShape 12"/>
              <p:cNvSpPr/>
              <p:nvPr/>
            </p:nvSpPr>
            <p:spPr>
              <a:xfrm>
                <a:off x="641520" y="0"/>
                <a:ext cx="421200" cy="52596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8" name="CustomShape 13"/>
              <p:cNvSpPr/>
              <p:nvPr/>
            </p:nvSpPr>
            <p:spPr>
              <a:xfrm>
                <a:off x="1020600" y="488880"/>
                <a:ext cx="160920" cy="14652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" name="CustomShape 14"/>
              <p:cNvSpPr/>
              <p:nvPr/>
            </p:nvSpPr>
            <p:spPr>
              <a:xfrm>
                <a:off x="-4680" y="9360"/>
                <a:ext cx="3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FFFFF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" name="CustomShape 15"/>
              <p:cNvSpPr/>
              <p:nvPr/>
            </p:nvSpPr>
            <p:spPr>
              <a:xfrm>
                <a:off x="9360" y="1801800"/>
                <a:ext cx="122760" cy="1260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" name="CustomShape 16"/>
              <p:cNvSpPr/>
              <p:nvPr/>
            </p:nvSpPr>
            <p:spPr>
              <a:xfrm>
                <a:off x="-9360" y="3549600"/>
                <a:ext cx="146520" cy="479880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" name="CustomShape 17"/>
              <p:cNvSpPr/>
              <p:nvPr/>
            </p:nvSpPr>
            <p:spPr>
              <a:xfrm>
                <a:off x="128520" y="1382760"/>
                <a:ext cx="141840" cy="47520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" name="CustomShape 18"/>
              <p:cNvSpPr/>
              <p:nvPr/>
            </p:nvSpPr>
            <p:spPr>
              <a:xfrm>
                <a:off x="204840" y="1849320"/>
                <a:ext cx="113400" cy="10692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" name="CustomShape 19"/>
              <p:cNvSpPr/>
              <p:nvPr/>
            </p:nvSpPr>
            <p:spPr>
              <a:xfrm>
                <a:off x="133200" y="4662360"/>
                <a:ext cx="22680" cy="2180160"/>
              </a:xfrm>
              <a:prstGeom prst="rect">
                <a:avLst/>
              </a:pr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" name="CustomShape 20"/>
              <p:cNvSpPr/>
              <p:nvPr/>
            </p:nvSpPr>
            <p:spPr>
              <a:xfrm>
                <a:off x="223920" y="5041800"/>
                <a:ext cx="368640" cy="180072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" name="CustomShape 21"/>
              <p:cNvSpPr/>
              <p:nvPr/>
            </p:nvSpPr>
            <p:spPr>
              <a:xfrm>
                <a:off x="52560" y="448164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" name="CustomShape 22"/>
              <p:cNvSpPr/>
              <p:nvPr/>
            </p:nvSpPr>
            <p:spPr>
              <a:xfrm>
                <a:off x="-14400" y="5627520"/>
                <a:ext cx="84600" cy="1215000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8" name="CustomShape 23"/>
              <p:cNvSpPr/>
              <p:nvPr/>
            </p:nvSpPr>
            <p:spPr>
              <a:xfrm>
                <a:off x="527040" y="4867200"/>
                <a:ext cx="189360" cy="1879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9" name="CustomShape 24"/>
              <p:cNvSpPr/>
              <p:nvPr/>
            </p:nvSpPr>
            <p:spPr>
              <a:xfrm>
                <a:off x="309600" y="5423040"/>
                <a:ext cx="373680" cy="142452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" name="CustomShape 25"/>
              <p:cNvSpPr/>
              <p:nvPr/>
            </p:nvSpPr>
            <p:spPr>
              <a:xfrm>
                <a:off x="569880" y="5945040"/>
                <a:ext cx="151200" cy="911880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" name="CustomShape 26"/>
              <p:cNvSpPr/>
              <p:nvPr/>
            </p:nvSpPr>
            <p:spPr>
              <a:xfrm>
                <a:off x="612720" y="524664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" name="CustomShape 27"/>
              <p:cNvSpPr/>
              <p:nvPr/>
            </p:nvSpPr>
            <p:spPr>
              <a:xfrm>
                <a:off x="612720" y="576432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" name="CustomShape 28"/>
              <p:cNvSpPr/>
              <p:nvPr/>
            </p:nvSpPr>
            <p:spPr>
              <a:xfrm>
                <a:off x="669960" y="6330960"/>
                <a:ext cx="416520" cy="51660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CustomShape 29"/>
              <p:cNvSpPr/>
              <p:nvPr/>
            </p:nvSpPr>
            <p:spPr>
              <a:xfrm>
                <a:off x="1049400" y="6221520"/>
                <a:ext cx="156240" cy="14652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5" name="Group 30"/>
            <p:cNvGrpSpPr/>
            <p:nvPr/>
          </p:nvGrpSpPr>
          <p:grpSpPr>
            <a:xfrm>
              <a:off x="11364840" y="0"/>
              <a:ext cx="673560" cy="6847560"/>
              <a:chOff x="11364840" y="0"/>
              <a:chExt cx="673560" cy="6847560"/>
            </a:xfrm>
          </p:grpSpPr>
          <p:sp>
            <p:nvSpPr>
              <p:cNvPr id="166" name="CustomShape 31"/>
              <p:cNvSpPr/>
              <p:nvPr/>
            </p:nvSpPr>
            <p:spPr>
              <a:xfrm>
                <a:off x="11484000" y="0"/>
                <a:ext cx="416520" cy="51156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CustomShape 32"/>
              <p:cNvSpPr/>
              <p:nvPr/>
            </p:nvSpPr>
            <p:spPr>
              <a:xfrm>
                <a:off x="11364840" y="474840"/>
                <a:ext cx="15624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CustomShape 33"/>
              <p:cNvSpPr/>
              <p:nvPr/>
            </p:nvSpPr>
            <p:spPr>
              <a:xfrm>
                <a:off x="11631600" y="1539720"/>
                <a:ext cx="18792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CustomShape 34"/>
              <p:cNvSpPr/>
              <p:nvPr/>
            </p:nvSpPr>
            <p:spPr>
              <a:xfrm>
                <a:off x="11531520" y="5694480"/>
                <a:ext cx="297360" cy="115308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CustomShape 35"/>
              <p:cNvSpPr/>
              <p:nvPr/>
            </p:nvSpPr>
            <p:spPr>
              <a:xfrm>
                <a:off x="11773080" y="5551560"/>
                <a:ext cx="156240" cy="15444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CustomShape 36"/>
              <p:cNvSpPr/>
              <p:nvPr/>
            </p:nvSpPr>
            <p:spPr>
              <a:xfrm>
                <a:off x="11711160" y="4680"/>
                <a:ext cx="303840" cy="154368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CustomShape 37"/>
              <p:cNvSpPr/>
              <p:nvPr/>
            </p:nvSpPr>
            <p:spPr>
              <a:xfrm>
                <a:off x="11636280" y="4867200"/>
                <a:ext cx="187920" cy="1879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" name="CustomShape 38"/>
              <p:cNvSpPr/>
              <p:nvPr/>
            </p:nvSpPr>
            <p:spPr>
              <a:xfrm>
                <a:off x="11441160" y="5046840"/>
                <a:ext cx="306720" cy="1800720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" name="CustomShape 39"/>
              <p:cNvSpPr/>
              <p:nvPr/>
            </p:nvSpPr>
            <p:spPr>
              <a:xfrm>
                <a:off x="11849040" y="6416640"/>
                <a:ext cx="189360" cy="1879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" name="CustomShape 40"/>
              <p:cNvSpPr/>
              <p:nvPr/>
            </p:nvSpPr>
            <p:spPr>
              <a:xfrm>
                <a:off x="11939760" y="6595920"/>
                <a:ext cx="22680" cy="251280"/>
              </a:xfrm>
              <a:prstGeom prst="rect">
                <a:avLst/>
              </a:pr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76" name="PlaceHolder 4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77" name="PlaceHolder 4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408084/ad5d9196ef8584bf342b4c10c1eb39fed4ae8745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1876320" y="1855080"/>
            <a:ext cx="8790480" cy="372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2000" lnSpcReduction="20000"/>
          </a:bodyPr>
          <a:lstStyle/>
          <a:p>
            <a:pPr algn="ctr"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5800" b="0" strike="noStrike" cap="all" spc="-1" dirty="0">
                <a:solidFill>
                  <a:srgbClr val="002060"/>
                </a:solidFill>
                <a:latin typeface="Times New Roman"/>
                <a:ea typeface="DejaVu Sans"/>
              </a:rPr>
              <a:t>Профилактика преступлений против половой неприкосновенности несовершеннолетних</a:t>
            </a:r>
            <a:endParaRPr lang="ru-RU" sz="5800" b="0" strike="noStrike" spc="-1" dirty="0">
              <a:latin typeface="Arial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5800" b="0" strike="noStrike" spc="-1" dirty="0">
              <a:latin typeface="Arial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5800" b="0" strike="noStrike" spc="-1" dirty="0">
              <a:latin typeface="Arial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5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1110600" y="288000"/>
            <a:ext cx="9905040" cy="152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strike="noStrike" cap="all" spc="-1" dirty="0">
                <a:solidFill>
                  <a:srgbClr val="000000"/>
                </a:solidFill>
                <a:latin typeface="Tw Cen MT"/>
                <a:ea typeface="DejaVu Sans"/>
              </a:rPr>
              <a:t>Об </a:t>
            </a:r>
            <a:r>
              <a:rPr lang="ru-RU" sz="2800" b="1" strike="noStrike" cap="all" spc="-1" dirty="0" err="1">
                <a:solidFill>
                  <a:srgbClr val="000000"/>
                </a:solidFill>
                <a:latin typeface="Tw Cen MT"/>
                <a:ea typeface="DejaVu Sans"/>
              </a:rPr>
              <a:t>уголовной-правовой</a:t>
            </a:r>
            <a:r>
              <a:rPr lang="ru-RU" sz="2800" b="1" strike="noStrike" cap="all" spc="-1">
                <a:solidFill>
                  <a:srgbClr val="000000"/>
                </a:solidFill>
                <a:latin typeface="Tw Cen MT"/>
                <a:ea typeface="DejaVu Sans"/>
              </a:rPr>
              <a:t> ответственности за половые преступления в отношении несовершеннолетних, малолетних</a:t>
            </a:r>
            <a:r>
              <a:t/>
            </a:r>
            <a:br/>
            <a:endParaRPr lang="ru-RU" sz="2800" b="0" strike="noStrike" spc="-1"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1298160" y="1685160"/>
            <a:ext cx="9905040" cy="472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520" algn="just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125000"/>
              <a:buFont typeface="Arial"/>
              <a:buChar char="•"/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ст.134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УК РФ,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половое сношение или иные действия сексуального характера с лицом, не достигшим 16-летнего возраста, наказываются лишением свободы на срок до 5 лет, а те же деяния, совершенные родителем, педагогом либо иным лицом, на которое возложены обязанности по его воспитанию, наказываются лишением свободы на срок от 7 до 10 лет с пожизненным лишением права занимать определенные должности или заниматься определенной деятельностью. Те же деяния, совершенные неоднократно, наказываются лишением свободы на срок от 10 до 15 лет с пожизненным лишением права занимать определенные должности или заниматься определенной деятельностью.</a:t>
            </a:r>
            <a:endParaRPr lang="ru-RU" sz="1400" b="0" strike="noStrike" spc="-1" dirty="0">
              <a:latin typeface="Arial"/>
            </a:endParaRPr>
          </a:p>
          <a:p>
            <a:pPr marL="228600" indent="-227520" algn="just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125000"/>
              <a:buFont typeface="Arial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За изнасилование или насильственные действия сексуального характера в отношении несовершеннолетнего, в том числе мужеложство и лесбиянство (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ст.131, 132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УК РФ), предусмотрено наказание в виде лишения свободы сроком от 10 до 15 лет, а в случае совершения этих же действий в отношении малолетнего, наказывается лишением свободы сроком от 15 до 20 лет либо пожизненно.</a:t>
            </a:r>
            <a:endParaRPr lang="ru-RU" sz="1400" b="0" strike="noStrike" spc="-1" dirty="0">
              <a:latin typeface="Arial"/>
            </a:endParaRPr>
          </a:p>
          <a:p>
            <a:pPr marL="228600" indent="-227520" algn="just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125000"/>
              <a:buFont typeface="Arial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Еще одним составом преступления против половой неприкосновенности несовершеннолетних является совершение развратных действий в отношении малолетнего (малолетней) без применения насилия (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ст.135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УК РФ). Наказываются лишением свободы на срок от 5 до 10 лет, а те же деяния, совершенные родителем, педагогом либо иным лицом, на которое возложены обязанности по его воспитанию, наказываются лишением свободы на срок от 7 до 12 лет с пожизненным лишением права занимать определенные должности или заниматься определенной деятельностью. В случае совершения этого же деяния неоднократно, наказываются лишением свободы на срок от 10 до 15 лет с пожизненным лишением права занимать определенные должности или заниматься определенной деятельностью.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648000" y="72000"/>
            <a:ext cx="11375640" cy="525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C9211E"/>
                </a:solidFill>
                <a:latin typeface="Arial"/>
              </a:rPr>
              <a:t>Половые преступления можно подразделить в зависимости от непосредственного объекта на две группы: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Arial"/>
              </a:rPr>
              <a:t>1)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посягательства на половую свободу личности: изнасилование (ст. 131 УК РФ) и насильственные действия сексуального характера (ст. 132 УК) с применением насилия или с угрозой его применения, понуждение к действиям сексуального характера (ст. 133 УК РФ);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Arial"/>
              </a:rPr>
              <a:t>2)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посягательства на половую неприкосновенность: изнасилование и насильственные действия сексуального характера с использованием беспомощного состояния лица, а также в отношении несовершеннолетних и малолетних (п. "а" ч. 3 ст. 131, п. "а" ч. 3 ст. 132, п. "б" ч. 4 ст. 131, п. "б" ч. 4 ст. 132 УК РФ), половое сношение и иные действия сексуального характера с лицом, не достигшим 16 лет (ст. 134 УК РФ), развратные действия (ст. 135 УК РФ).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648000" y="4608000"/>
            <a:ext cx="11447640" cy="186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C9211E"/>
                </a:solidFill>
                <a:latin typeface="Arial"/>
              </a:rPr>
              <a:t>Под насилием</a:t>
            </a:r>
            <a:r>
              <a:rPr lang="ru-RU" sz="2400" b="0" strike="noStrike" spc="-1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в статьях 131 и 132 УК РФ следует понимать как опасное, так и неопасное для жизни или здоровья насилие, включая побои или совершение иных насильственных действий, связанных с причинением потерпевшему лицу физической боли либо с ограничением его свободы.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Рисунок 4_0" descr="800x600_70088_9_f7b2ff.jpg"/>
          <p:cNvPicPr/>
          <p:nvPr/>
        </p:nvPicPr>
        <p:blipFill>
          <a:blip r:embed="rId2" cstate="print">
            <a:lum bright="3000"/>
            <a:alphaModFix amt="80000"/>
          </a:blip>
          <a:stretch/>
        </p:blipFill>
        <p:spPr>
          <a:xfrm>
            <a:off x="8191080" y="1833120"/>
            <a:ext cx="3904560" cy="4142520"/>
          </a:xfrm>
          <a:prstGeom prst="rect">
            <a:avLst/>
          </a:prstGeom>
          <a:ln>
            <a:noFill/>
          </a:ln>
        </p:spPr>
      </p:pic>
      <p:sp>
        <p:nvSpPr>
          <p:cNvPr id="234" name="CustomShape 1"/>
          <p:cNvSpPr/>
          <p:nvPr/>
        </p:nvSpPr>
        <p:spPr>
          <a:xfrm>
            <a:off x="360000" y="504000"/>
            <a:ext cx="9791640" cy="46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C9211E"/>
                </a:solidFill>
                <a:latin typeface="Arial"/>
              </a:rPr>
              <a:t>Субъектом преступления</a:t>
            </a:r>
            <a:r>
              <a:rPr lang="ru-RU" sz="3200" b="0" strike="noStrike" spc="-1" dirty="0">
                <a:solidFill>
                  <a:srgbClr val="00B0F0"/>
                </a:solidFill>
                <a:latin typeface="Arial"/>
              </a:rPr>
              <a:t> </a:t>
            </a:r>
            <a:r>
              <a:rPr lang="ru-RU" sz="3200" b="0" strike="noStrike" spc="-1" dirty="0">
                <a:solidFill>
                  <a:srgbClr val="FFFFFF"/>
                </a:solidFill>
                <a:latin typeface="Arial"/>
              </a:rPr>
              <a:t>является лицо, достигшее возраста 14 лет при совершении изнасилования (ст. 131 УК РФ) и насильственных действий сексуального характера (ст. 132 УК РФ),  16 лет при совершении понуждения к действиям сексуального характера (ст. 133 УК РФ) и 18 лет при совершении полового сношения и иных действий сексуального характера с лицом,</a:t>
            </a:r>
            <a:br>
              <a:rPr lang="ru-RU" sz="3200" b="0" strike="noStrike" spc="-1" dirty="0">
                <a:solidFill>
                  <a:srgbClr val="FFFFFF"/>
                </a:solidFill>
                <a:latin typeface="Arial"/>
              </a:rPr>
            </a:br>
            <a:r>
              <a:rPr lang="ru-RU" sz="3200" b="0" strike="noStrike" spc="-1" dirty="0">
                <a:solidFill>
                  <a:srgbClr val="FFFFFF"/>
                </a:solidFill>
                <a:latin typeface="Arial"/>
              </a:rPr>
              <a:t>не достигшим 16-летнего возраста (ст. 134 УК РФ), и развратных действий (ст. 135 УК РФ).</a:t>
            </a:r>
            <a:endParaRPr lang="ru-RU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576000" y="144000"/>
            <a:ext cx="10727640" cy="68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750" b="1" strike="noStrike" spc="-1" dirty="0">
                <a:solidFill>
                  <a:srgbClr val="C9211E"/>
                </a:solidFill>
                <a:latin typeface="Arial"/>
              </a:rPr>
              <a:t>Ст. 242 УК РФ</a:t>
            </a:r>
            <a:r>
              <a:rPr lang="ru-RU" sz="1750" b="1" strike="noStrike" spc="-1" dirty="0">
                <a:solidFill>
                  <a:srgbClr val="000000"/>
                </a:solidFill>
                <a:latin typeface="Arial"/>
              </a:rPr>
              <a:t> «Незаконное изготовление и оборот порнографических материалов или предметов»</a:t>
            </a:r>
            <a:endParaRPr lang="ru-RU" sz="17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50" b="1" strike="noStrike" spc="-1" dirty="0">
                <a:solidFill>
                  <a:srgbClr val="000000"/>
                </a:solidFill>
                <a:latin typeface="Arial"/>
              </a:rPr>
              <a:t>1. Незаконные изготовление и (или) перемещение через Государственную границу Российской Федерации в целях распространения, публичной демонстрации или рекламирования либо распространение, публичная демонстрация или рекламирование порнографических материалов или предметов -</a:t>
            </a:r>
            <a:endParaRPr lang="ru-RU" sz="17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50" b="1" strike="noStrike" spc="-1" dirty="0">
                <a:solidFill>
                  <a:srgbClr val="C9211E"/>
                </a:solidFill>
                <a:latin typeface="Arial"/>
              </a:rPr>
              <a:t>наказываются штрафом в размере от ста тысяч до трехсот тысяч рублей или в размере заработной платы или иного дохода осужденного за период от одного года до двух лет, либо принудительными работами на срок до двух лет, либо лишением свободы на тот же срок.</a:t>
            </a:r>
            <a:endParaRPr lang="ru-RU" sz="17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50" b="1" strike="noStrike" spc="-1" dirty="0">
                <a:solidFill>
                  <a:srgbClr val="000000"/>
                </a:solidFill>
                <a:latin typeface="Arial"/>
              </a:rPr>
              <a:t>2. Распространение, публичная демонстрация или рекламирование порнографических материалов или предметов среди несовершеннолетних либо вовлечение несовершеннолетнего в оборот порнографической продукции, совершенные лицом, достигшим восемнадцатилетнего возраста, -</a:t>
            </a:r>
            <a:endParaRPr lang="ru-RU" sz="17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50" b="1" strike="noStrike" spc="-1" dirty="0">
                <a:solidFill>
                  <a:srgbClr val="C9211E"/>
                </a:solidFill>
                <a:latin typeface="Arial"/>
              </a:rPr>
              <a:t>наказываются лишением свободы на срок от двух до пяти лет с лишением права занимать определенные должности или заниматься определенной деятельностью на срок до десяти лет либо без такового.</a:t>
            </a:r>
            <a:endParaRPr lang="ru-RU" sz="17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50" b="1" strike="noStrike" spc="-1" dirty="0">
                <a:solidFill>
                  <a:srgbClr val="000000"/>
                </a:solidFill>
                <a:latin typeface="Arial"/>
              </a:rPr>
              <a:t>3. Деяния, предусмотренные </a:t>
            </a:r>
            <a:r>
              <a:rPr lang="ru-RU" sz="1750" b="1" u="sng" strike="noStrike" spc="-1" dirty="0">
                <a:solidFill>
                  <a:srgbClr val="FFCE23"/>
                </a:solidFill>
                <a:uFillTx/>
                <a:latin typeface="Arial"/>
                <a:hlinkClick r:id="rId2"/>
              </a:rPr>
              <a:t>частями первой</a:t>
            </a:r>
            <a:r>
              <a:rPr lang="ru-RU" sz="1750" b="1" strike="noStrike" spc="-1" dirty="0">
                <a:solidFill>
                  <a:srgbClr val="000000"/>
                </a:solidFill>
                <a:latin typeface="Arial"/>
              </a:rPr>
              <a:t> или </a:t>
            </a:r>
            <a:r>
              <a:rPr lang="ru-RU" sz="1750" b="1" u="sng" strike="noStrike" spc="-1" dirty="0" err="1">
                <a:solidFill>
                  <a:srgbClr val="000000"/>
                </a:solidFill>
                <a:uFillTx/>
                <a:latin typeface="Arial"/>
                <a:hlinkClick r:id="rId2"/>
              </a:rPr>
              <a:t>второй</a:t>
            </a:r>
            <a:r>
              <a:rPr lang="ru-RU" sz="1750" b="1" strike="noStrike" spc="-1" dirty="0" err="1">
                <a:solidFill>
                  <a:srgbClr val="000000"/>
                </a:solidFill>
                <a:latin typeface="Arial"/>
              </a:rPr>
              <a:t>настоящей</a:t>
            </a:r>
            <a:r>
              <a:rPr lang="ru-RU" sz="1750" b="1" strike="noStrike" spc="-1" dirty="0">
                <a:solidFill>
                  <a:srgbClr val="000000"/>
                </a:solidFill>
                <a:latin typeface="Arial"/>
              </a:rPr>
              <a:t> статьи, совершенные:</a:t>
            </a:r>
            <a:endParaRPr lang="ru-RU" sz="17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50" b="1" strike="noStrike" spc="-1" dirty="0">
                <a:solidFill>
                  <a:srgbClr val="000000"/>
                </a:solidFill>
                <a:latin typeface="Arial"/>
              </a:rPr>
              <a:t>а) группой лиц по предварительному сговору или организованной группой;</a:t>
            </a:r>
            <a:endParaRPr lang="ru-RU" sz="17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50" b="1" strike="noStrike" spc="-1" dirty="0">
                <a:solidFill>
                  <a:srgbClr val="000000"/>
                </a:solidFill>
                <a:latin typeface="Arial"/>
              </a:rPr>
              <a:t>б) с использованием средств массовой информации, в том числе информационно-телекоммуникационных сетей (включая сеть "Интернет");</a:t>
            </a:r>
            <a:endParaRPr lang="ru-RU" sz="17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50" b="1" strike="noStrike" spc="-1" dirty="0">
                <a:solidFill>
                  <a:srgbClr val="000000"/>
                </a:solidFill>
                <a:latin typeface="Arial"/>
              </a:rPr>
              <a:t>в) с извлечением дохода в крупном размере, -</a:t>
            </a:r>
            <a:endParaRPr lang="ru-RU" sz="17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50" b="1" strike="noStrike" spc="-1" dirty="0">
                <a:solidFill>
                  <a:srgbClr val="C9211E"/>
                </a:solidFill>
                <a:latin typeface="Arial"/>
              </a:rPr>
              <a:t>наказываются лишением свободы на срок от двух до шести лет с лишением права занимать определенные должности или заниматься определенной деятельностью на срок до пятнадцати лет либо без такового.</a:t>
            </a:r>
            <a:endParaRPr lang="ru-RU" sz="17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1141560" y="618480"/>
            <a:ext cx="9905040" cy="14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6" name="Объект 5"/>
          <p:cNvPicPr/>
          <p:nvPr/>
        </p:nvPicPr>
        <p:blipFill>
          <a:blip r:embed="rId2" cstate="print"/>
          <a:stretch/>
        </p:blipFill>
        <p:spPr>
          <a:xfrm>
            <a:off x="261360" y="105840"/>
            <a:ext cx="11546640" cy="643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1141560" y="618480"/>
            <a:ext cx="9905040" cy="14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8" name="Объект 3"/>
          <p:cNvPicPr/>
          <p:nvPr/>
        </p:nvPicPr>
        <p:blipFill>
          <a:blip r:embed="rId2" cstate="print"/>
          <a:stretch/>
        </p:blipFill>
        <p:spPr>
          <a:xfrm>
            <a:off x="352800" y="195840"/>
            <a:ext cx="11546640" cy="6530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1141560" y="618480"/>
            <a:ext cx="9905040" cy="14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0" name="Объект 3"/>
          <p:cNvPicPr/>
          <p:nvPr/>
        </p:nvPicPr>
        <p:blipFill>
          <a:blip r:embed="rId2" cstate="print"/>
          <a:stretch/>
        </p:blipFill>
        <p:spPr>
          <a:xfrm>
            <a:off x="235080" y="182880"/>
            <a:ext cx="11676960" cy="6504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1141560" y="618480"/>
            <a:ext cx="9905040" cy="14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2" name="Объект 3"/>
          <p:cNvPicPr/>
          <p:nvPr/>
        </p:nvPicPr>
        <p:blipFill>
          <a:blip r:embed="rId2" cstate="print"/>
          <a:stretch/>
        </p:blipFill>
        <p:spPr>
          <a:xfrm>
            <a:off x="352800" y="274320"/>
            <a:ext cx="11402640" cy="638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Объект 3"/>
          <p:cNvPicPr/>
          <p:nvPr/>
        </p:nvPicPr>
        <p:blipFill>
          <a:blip r:embed="rId2" cstate="print"/>
          <a:stretch/>
        </p:blipFill>
        <p:spPr>
          <a:xfrm>
            <a:off x="2782440" y="618480"/>
            <a:ext cx="6961320" cy="5220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Объект 3"/>
          <p:cNvPicPr/>
          <p:nvPr/>
        </p:nvPicPr>
        <p:blipFill>
          <a:blip r:embed="rId2" cstate="print"/>
          <a:stretch/>
        </p:blipFill>
        <p:spPr>
          <a:xfrm>
            <a:off x="365760" y="184320"/>
            <a:ext cx="11572560" cy="6502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Объект 3"/>
          <p:cNvPicPr/>
          <p:nvPr/>
        </p:nvPicPr>
        <p:blipFill>
          <a:blip r:embed="rId2" cstate="print"/>
          <a:stretch/>
        </p:blipFill>
        <p:spPr>
          <a:xfrm>
            <a:off x="300600" y="235080"/>
            <a:ext cx="6872360" cy="4580760"/>
          </a:xfrm>
          <a:prstGeom prst="rect">
            <a:avLst/>
          </a:prstGeom>
          <a:ln>
            <a:noFill/>
          </a:ln>
        </p:spPr>
      </p:pic>
      <p:pic>
        <p:nvPicPr>
          <p:cNvPr id="226" name="Рисунок 4"/>
          <p:cNvPicPr/>
          <p:nvPr/>
        </p:nvPicPr>
        <p:blipFill>
          <a:blip r:embed="rId3" cstate="print"/>
          <a:stretch/>
        </p:blipFill>
        <p:spPr>
          <a:xfrm>
            <a:off x="6984880" y="3462840"/>
            <a:ext cx="5024880" cy="3160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1141560" y="618480"/>
            <a:ext cx="9905040" cy="14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8" name="Объект 3"/>
          <p:cNvPicPr/>
          <p:nvPr/>
        </p:nvPicPr>
        <p:blipFill>
          <a:blip r:embed="rId2" cstate="print"/>
          <a:stretch/>
        </p:blipFill>
        <p:spPr>
          <a:xfrm>
            <a:off x="457200" y="618480"/>
            <a:ext cx="10589040" cy="574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61</TotalTime>
  <Words>720</Words>
  <Application>Microsoft Office PowerPoint</Application>
  <PresentationFormat>Широкоэкранный</PresentationFormat>
  <Paragraphs>21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DejaVu Sans</vt:lpstr>
      <vt:lpstr>Symbol</vt:lpstr>
      <vt:lpstr>Times New Roman</vt:lpstr>
      <vt:lpstr>Tw Cen MT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КГУ «Долматовская Основная школа»</dc:title>
  <dc:subject/>
  <dc:creator>Пользователь Windows</dc:creator>
  <dc:description/>
  <cp:lastModifiedBy>nananina4</cp:lastModifiedBy>
  <cp:revision>13</cp:revision>
  <dcterms:created xsi:type="dcterms:W3CDTF">2020-04-28T11:12:35Z</dcterms:created>
  <dcterms:modified xsi:type="dcterms:W3CDTF">2022-07-01T07:09:08Z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