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3588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9560" cy="118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9560" cy="118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231280" y="2638080"/>
            <a:ext cx="7729560" cy="31014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10699/bddefeedee59e3a0cd80ee378c510bee13dabeb0/" TargetMode="External"/><Relationship Id="rId3" Type="http://schemas.openxmlformats.org/officeDocument/2006/relationships/hyperlink" Target="http://www.consultant.ru/document/cons_doc_LAW_10699/5b3e04338020a09b25fe98ea83bc9362c8bc5a76/" TargetMode="External"/><Relationship Id="rId7" Type="http://schemas.openxmlformats.org/officeDocument/2006/relationships/hyperlink" Target="http://www.consultant.ru/document/cons_doc_LAW_10699/639472a621d0ccfce338497548ff5d396aa9604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0699/bbeb2197516dfc9d89ba4fd7a0972a330dcf3781/" TargetMode="External"/><Relationship Id="rId5" Type="http://schemas.openxmlformats.org/officeDocument/2006/relationships/hyperlink" Target="http://www.consultant.ru/document/cons_doc_LAW_10699/6ddf23d9a022d949c252495a6daa21197078bf35/" TargetMode="External"/><Relationship Id="rId4" Type="http://schemas.openxmlformats.org/officeDocument/2006/relationships/hyperlink" Target="http://www.consultant.ru/document/cons_doc_LAW_10699/1f92ae980aaa613d6057742c08be8f440b09c52a/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10699/6dba187564f6295ba160042bed507b2a62939c22/" TargetMode="External"/><Relationship Id="rId13" Type="http://schemas.openxmlformats.org/officeDocument/2006/relationships/hyperlink" Target="http://www.consultant.ru/document/cons_doc_LAW_10699/278a7483be20f760f29fa44e5a34f7bae96c0c03/" TargetMode="External"/><Relationship Id="rId3" Type="http://schemas.openxmlformats.org/officeDocument/2006/relationships/hyperlink" Target="http://www.consultant.ru/document/cons_doc_LAW_10699/e7204e825c8e87b5c7be210b06a0cde61cd60a3c/" TargetMode="External"/><Relationship Id="rId7" Type="http://schemas.openxmlformats.org/officeDocument/2006/relationships/hyperlink" Target="http://www.consultant.ru/document/cons_doc_LAW_10699/160da87db0e45c893db6d5ca2729ea637bb32001/" TargetMode="External"/><Relationship Id="rId12" Type="http://schemas.openxmlformats.org/officeDocument/2006/relationships/hyperlink" Target="http://www.consultant.ru/document/cons_doc_LAW_10699/1413417de9b695d5e47223127a61d5d4f07cc58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0699/a95d953a275e72862f55b8503e48dc3ce09a657b/" TargetMode="External"/><Relationship Id="rId11" Type="http://schemas.openxmlformats.org/officeDocument/2006/relationships/hyperlink" Target="http://www.consultant.ru/document/cons_doc_LAW_10699/2571bfa1719275becf1af077807e8d4748f14340/" TargetMode="External"/><Relationship Id="rId5" Type="http://schemas.openxmlformats.org/officeDocument/2006/relationships/hyperlink" Target="http://www.consultant.ru/document/cons_doc_LAW_10699/9c612790ab02ce6e25b4324014a87e0ac47b1418/" TargetMode="External"/><Relationship Id="rId10" Type="http://schemas.openxmlformats.org/officeDocument/2006/relationships/hyperlink" Target="http://www.consultant.ru/document/cons_doc_LAW_10699/b57dd2d1f388b4e1dd1d92556d43d3fcb202f2da/" TargetMode="External"/><Relationship Id="rId4" Type="http://schemas.openxmlformats.org/officeDocument/2006/relationships/hyperlink" Target="http://www.consultant.ru/document/cons_doc_LAW_10699/de03992e5fb9ce601f30ccc9ac4cea6a01e8fbf4/" TargetMode="External"/><Relationship Id="rId9" Type="http://schemas.openxmlformats.org/officeDocument/2006/relationships/hyperlink" Target="http://www.consultant.ru/document/cons_doc_LAW_10699/d9865ccdb3a6517acac15b94c3ab444f2bb71950/" TargetMode="Externa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699/37fd891311615f23654aa2bd69d386fc6c0c8470/" TargetMode="External"/><Relationship Id="rId7" Type="http://schemas.openxmlformats.org/officeDocument/2006/relationships/hyperlink" Target="http://www.consultant.ru/document/cons_doc_LAW_10699/abd56fe2fb70b6c813e178ecf6148dda63010a1c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0699/19cf6261977081e44832a3334c9c9e4ed3290a62/" TargetMode="External"/><Relationship Id="rId5" Type="http://schemas.openxmlformats.org/officeDocument/2006/relationships/hyperlink" Target="http://www.consultant.ru/document/cons_doc_LAW_10699/f478ea356c1548d670845f822aee163032b41a57/" TargetMode="External"/><Relationship Id="rId4" Type="http://schemas.openxmlformats.org/officeDocument/2006/relationships/hyperlink" Target="http://www.consultant.ru/document/cons_doc_LAW_10699/25fcc858b52e4b2e685727b29a70d5193e4301e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699/5be9c8a3e7822b7c412866085cc2733a85274d99/" TargetMode="External"/><Relationship Id="rId7" Type="http://schemas.openxmlformats.org/officeDocument/2006/relationships/hyperlink" Target="http://www.consultant.ru/document/cons_doc_LAW_10699/8a73d26dba7976d6c43cc94aa1515368fef256f0/" TargetMode="External"/><Relationship Id="rId2" Type="http://schemas.openxmlformats.org/officeDocument/2006/relationships/hyperlink" Target="http://www.consultant.ru/document/cons_doc_LAW_10699/fbdb5e8eb268dd7d0bd2dc4e63ac9ac2d33c7cd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0699/05e0a6da06aa5b4e453c32dca4e7b20865b55e20/" TargetMode="External"/><Relationship Id="rId5" Type="http://schemas.openxmlformats.org/officeDocument/2006/relationships/hyperlink" Target="http://www.consultant.ru/document/cons_doc_LAW_10699/d9997ad420efb5277afbabe009c87f15895214cf/" TargetMode="External"/><Relationship Id="rId4" Type="http://schemas.openxmlformats.org/officeDocument/2006/relationships/hyperlink" Target="http://www.consultant.ru/document/cons_doc_LAW_10699/4a5e2bbfdd061dde65a55bb65d36d4b4a7fe8ee7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10699/7815cc725bea068c1487613dedc48408265c9636/" TargetMode="External"/><Relationship Id="rId3" Type="http://schemas.openxmlformats.org/officeDocument/2006/relationships/hyperlink" Target="http://www.consultant.ru/document/cons_doc_LAW_10699/6f4cfbaf82b025ab7e9b7c3e411941b2d6e28f2a/" TargetMode="External"/><Relationship Id="rId7" Type="http://schemas.openxmlformats.org/officeDocument/2006/relationships/hyperlink" Target="http://www.consultant.ru/document/cons_doc_LAW_10699/1ff58aab7f0012bee8ea288dafc9f2ab0ad4a4ec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sultant.ru/document/cons_doc_LAW_10699/48132b89ef9920ae94d8d48c658ebf60d3c66ca9/" TargetMode="External"/><Relationship Id="rId5" Type="http://schemas.openxmlformats.org/officeDocument/2006/relationships/hyperlink" Target="http://www.consultant.ru/document/cons_doc_LAW_10699/2bbd8f8e9d058d2981874e692ba60fa860bdab81/" TargetMode="External"/><Relationship Id="rId10" Type="http://schemas.openxmlformats.org/officeDocument/2006/relationships/hyperlink" Target="http://www.consultant.ru/document/cons_doc_LAW_10699/1ec5eded8ef4a753d0858f908a852f3a672b8f4d/" TargetMode="External"/><Relationship Id="rId4" Type="http://schemas.openxmlformats.org/officeDocument/2006/relationships/hyperlink" Target="http://www.consultant.ru/document/cons_doc_LAW_10699/8ee8d07ed02082e8def67d75780affb3e80c1d88/" TargetMode="External"/><Relationship Id="rId9" Type="http://schemas.openxmlformats.org/officeDocument/2006/relationships/hyperlink" Target="http://www.consultant.ru/document/cons_doc_LAW_10699/33fc632982ae736fd86291dbe96ce0cd6c4db9b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4" descr="http://ubermorgen.com/UM.Wire/images/liftarn_Barbed_wire.png"/>
          <p:cNvPicPr/>
          <p:nvPr/>
        </p:nvPicPr>
        <p:blipFill>
          <a:blip r:embed="rId3" cstate="print"/>
          <a:stretch/>
        </p:blipFill>
        <p:spPr>
          <a:xfrm>
            <a:off x="7757640" y="3353400"/>
            <a:ext cx="4500000" cy="350460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4" cstate="print"/>
          <a:stretch/>
        </p:blipFill>
        <p:spPr>
          <a:xfrm>
            <a:off x="144000" y="1229040"/>
            <a:ext cx="8200800" cy="546696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6768000" y="288000"/>
            <a:ext cx="4968000" cy="2160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74320" tIns="182880" rIns="274320" bIns="18288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800" b="0" strike="noStrike" cap="all" spc="197">
                <a:solidFill>
                  <a:srgbClr val="000000"/>
                </a:solidFill>
                <a:latin typeface="Gill Sans MT"/>
              </a:rPr>
              <a:t>Преступления против личности</a:t>
            </a:r>
            <a:endParaRPr lang="ru-RU" sz="3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825640" y="2729520"/>
            <a:ext cx="7729560" cy="31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D0D0D"/>
                </a:solidFill>
                <a:latin typeface="Gill Sans MT"/>
              </a:rPr>
              <a:t>Спасибо за внимание!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719000" y="749880"/>
            <a:ext cx="7729560" cy="1188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cap="all" spc="197" dirty="0">
                <a:solidFill>
                  <a:srgbClr val="000000"/>
                </a:solidFill>
                <a:latin typeface="Gill Sans MT"/>
              </a:rPr>
              <a:t>Преступления против жизни и здоровья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831960" y="5237640"/>
            <a:ext cx="9503640" cy="366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262626"/>
                </a:solidFill>
                <a:latin typeface="Gill Sans MT"/>
              </a:rPr>
              <a:t>внутри групп</a:t>
            </a:r>
            <a:r>
              <a:rPr lang="ru-RU" sz="2000" b="0" strike="noStrike" spc="-1" dirty="0">
                <a:solidFill>
                  <a:srgbClr val="262626"/>
                </a:solidFill>
                <a:latin typeface="Gill Sans MT"/>
              </a:rPr>
              <a:t>: преступления, фактически повлекшие причинение вреда и ставящие в опасность жизнь или здоровье человека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 rot="10800000" flipV="1">
            <a:off x="2990880" y="1938600"/>
            <a:ext cx="1443960" cy="35136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4"/>
          <p:cNvSpPr/>
          <p:nvPr/>
        </p:nvSpPr>
        <p:spPr>
          <a:xfrm>
            <a:off x="6562800" y="1938600"/>
            <a:ext cx="1090440" cy="334440"/>
          </a:xfrm>
          <a:prstGeom prst="bentConnector3">
            <a:avLst>
              <a:gd name="adj1" fmla="val 42458"/>
            </a:avLst>
          </a:pr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5"/>
          <p:cNvSpPr/>
          <p:nvPr/>
        </p:nvSpPr>
        <p:spPr>
          <a:xfrm>
            <a:off x="152280" y="2670480"/>
            <a:ext cx="4727160" cy="952653"/>
          </a:xfrm>
          <a:prstGeom prst="rect">
            <a:avLst/>
          </a:prstGeom>
          <a:gradFill rotWithShape="0">
            <a:gsLst>
              <a:gs pos="0">
                <a:srgbClr val="BAC8CB"/>
              </a:gs>
              <a:gs pos="100000">
                <a:srgbClr val="B8C6CB"/>
              </a:gs>
            </a:gsLst>
            <a:lin ang="5400000"/>
          </a:gradFill>
          <a:ln w="9360">
            <a:solidFill>
              <a:srgbClr val="96ABB2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преступления против</a:t>
            </a: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2800" b="1" u="sng" strike="noStrike" spc="-1" dirty="0">
                <a:solidFill>
                  <a:srgbClr val="FF0000"/>
                </a:solidFill>
                <a:uFillTx/>
                <a:latin typeface="Gill Sans MT"/>
                <a:ea typeface="DejaVu Sans"/>
              </a:rPr>
              <a:t>жизни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6809760" y="2434320"/>
            <a:ext cx="5059440" cy="952653"/>
          </a:xfrm>
          <a:prstGeom prst="rect">
            <a:avLst/>
          </a:prstGeom>
          <a:gradFill rotWithShape="0">
            <a:gsLst>
              <a:gs pos="0">
                <a:srgbClr val="A3A98C"/>
              </a:gs>
              <a:gs pos="100000">
                <a:srgbClr val="9BA282"/>
              </a:gs>
            </a:gsLst>
            <a:lin ang="5400000"/>
          </a:gradFill>
          <a:ln>
            <a:noFill/>
          </a:ln>
          <a:effectLst>
            <a:outerShdw dist="1512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      </a:t>
            </a:r>
            <a:r>
              <a:rPr lang="ru-RU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преступления против </a:t>
            </a:r>
            <a:r>
              <a:rPr lang="ru-RU" sz="2800" b="1" u="sng" strike="noStrike" spc="-1" dirty="0">
                <a:solidFill>
                  <a:srgbClr val="FF0000"/>
                </a:solidFill>
                <a:uFillTx/>
                <a:latin typeface="Gill Sans MT"/>
                <a:ea typeface="DejaVu Sans"/>
              </a:rPr>
              <a:t>здоровья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>
            <a:off x="3947760" y="2187000"/>
            <a:ext cx="1937880" cy="638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2D076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Gill Sans MT"/>
                <a:ea typeface="DejaVu Sans"/>
              </a:rPr>
              <a:t>Глава 16 УК РФ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5946120" y="2016000"/>
            <a:ext cx="11520" cy="140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9"/>
          <p:cNvSpPr/>
          <p:nvPr/>
        </p:nvSpPr>
        <p:spPr>
          <a:xfrm>
            <a:off x="2201150" y="3759480"/>
            <a:ext cx="9216859" cy="521766"/>
          </a:xfrm>
          <a:prstGeom prst="rect">
            <a:avLst/>
          </a:prstGeom>
          <a:gradFill rotWithShape="0">
            <a:gsLst>
              <a:gs pos="0">
                <a:srgbClr val="F6A842"/>
              </a:gs>
              <a:gs pos="100000">
                <a:srgbClr val="F8A21A"/>
              </a:gs>
            </a:gsLst>
            <a:lin ang="5400000"/>
          </a:gradFill>
          <a:ln>
            <a:noFill/>
          </a:ln>
          <a:effectLst>
            <a:outerShdw dist="1512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преступления, </a:t>
            </a:r>
            <a:r>
              <a:rPr lang="ru-RU" sz="2800" b="1" u="sng" strike="noStrike" spc="-1" dirty="0">
                <a:solidFill>
                  <a:srgbClr val="FF0000"/>
                </a:solidFill>
                <a:uFillTx/>
                <a:latin typeface="Gill Sans MT"/>
                <a:ea typeface="DejaVu Sans"/>
              </a:rPr>
              <a:t>ставящие в опасность </a:t>
            </a:r>
            <a:r>
              <a:rPr lang="ru-RU" sz="2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жизнь или здоровье 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2000" y="343080"/>
            <a:ext cx="6984000" cy="49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262626"/>
                </a:solidFill>
                <a:latin typeface="Gill Sans MT"/>
              </a:rPr>
              <a:t> </a:t>
            </a:r>
            <a:r>
              <a:rPr lang="ru-RU" sz="3200" b="1" strike="noStrike" spc="-1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ru-RU" sz="2800" b="1" u="sng" strike="noStrike" spc="-1" dirty="0">
                <a:solidFill>
                  <a:srgbClr val="FF0000"/>
                </a:solidFill>
                <a:uFillTx/>
                <a:latin typeface="Gill Sans MT"/>
              </a:rPr>
              <a:t>Статьи</a:t>
            </a:r>
            <a:r>
              <a:rPr lang="ru-RU" sz="2800" b="0" u="sng" strike="noStrike" spc="-1" dirty="0">
                <a:solidFill>
                  <a:srgbClr val="FF0000"/>
                </a:solidFill>
                <a:uFillTx/>
                <a:latin typeface="Gill Sans MT"/>
              </a:rPr>
              <a:t> 105 – 110 УК РФ</a:t>
            </a:r>
            <a:endParaRPr lang="ru-RU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3"/>
              </a:rPr>
              <a:t>Статья 105. Убийство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Gill Sans MT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4"/>
              </a:rPr>
              <a:t>Статья 106. Убийство матерью новорожденного ребенка</a:t>
            </a:r>
            <a:endParaRPr lang="ru-RU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5"/>
              </a:rPr>
              <a:t>Статья 107. Убийство, совершенное в состоянии аффекта</a:t>
            </a:r>
            <a:endParaRPr lang="ru-RU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6"/>
              </a:rPr>
              <a:t>Статья 108. Убийство, совершенное при превышении пределов необходимой обороны либо при превышении мер, необходимых для задержания лица, совершившего преступление</a:t>
            </a:r>
            <a:endParaRPr lang="ru-RU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7"/>
              </a:rPr>
              <a:t>Статья 109. Причинение смерти по неосторожности</a:t>
            </a:r>
            <a:endParaRPr lang="ru-RU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8"/>
              </a:rPr>
              <a:t>Статья 110. Доведение до самоубийства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5328000" y="108000"/>
            <a:ext cx="6768000" cy="972000"/>
          </a:xfrm>
          <a:prstGeom prst="rect">
            <a:avLst/>
          </a:prstGeom>
          <a:gradFill rotWithShape="0">
            <a:gsLst>
              <a:gs pos="0">
                <a:srgbClr val="BAC8CB"/>
              </a:gs>
              <a:gs pos="100000">
                <a:srgbClr val="B8C6CB"/>
              </a:gs>
            </a:gsLst>
            <a:lin ang="5400000"/>
          </a:gradFill>
          <a:ln w="9360">
            <a:solidFill>
              <a:srgbClr val="96ABB2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rmAutofit fontScale="95500"/>
          </a:bodyPr>
          <a:lstStyle/>
          <a:p>
            <a:pPr algn="ctr">
              <a:lnSpc>
                <a:spcPct val="90000"/>
              </a:lnSpc>
            </a:pPr>
            <a:r>
              <a:rPr lang="ru-RU" sz="2800" b="1" strike="noStrike" cap="all" spc="197">
                <a:solidFill>
                  <a:srgbClr val="000000"/>
                </a:solidFill>
                <a:latin typeface="Gill Sans MT"/>
                <a:ea typeface="DejaVu Sans"/>
              </a:rPr>
              <a:t>ПРЕСТУПЛЕНИЯ ПРОТИВ ЖИЗНИ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7F491B-9383-454E-ABAB-A635E4C101B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9858" y="1919362"/>
            <a:ext cx="4532284" cy="301927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6000" y="-144000"/>
            <a:ext cx="7632000" cy="599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3"/>
              </a:rPr>
              <a:t>Статья 111. Умышленное причинение тяжкого вреда здоровью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4"/>
              </a:rPr>
              <a:t>Статья 112. Умышленное причинение средней тяжести вреда здоровью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5"/>
              </a:rPr>
              <a:t>Статья 113. Причинение тяжкого или средней тяжести вреда здоровью в состоянии аффекта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6"/>
              </a:rPr>
              <a:t>Статья 114. Причинение тяжкого или средней тяжести вреда здоровью при превышении пределов необходимой обороны либо при превышении мер, необходимых для задержания лица, совершившего преступление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7"/>
              </a:rPr>
              <a:t>Статья 115. Умышленное причинение легкого вреда здоровью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8"/>
              </a:rPr>
              <a:t>Статья 116. Побои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9"/>
              </a:rPr>
              <a:t>Статья 116.1. Нанесение побоев лицом, подвергнутым административному наказанию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10"/>
              </a:rPr>
              <a:t>Статья 117. Истязание</a:t>
            </a:r>
            <a:endParaRPr lang="ru-RU" sz="20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ru-RU" sz="2000" b="0" u="sng" strike="noStrike" spc="-1">
                <a:solidFill>
                  <a:srgbClr val="00B0F0"/>
                </a:solidFill>
                <a:uFillTx/>
                <a:latin typeface="Gill Sans MT"/>
                <a:hlinkClick r:id="rId11"/>
              </a:rPr>
              <a:t>Статья 118. Причинение тяжкого вреда здоровью по неосторожности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233560" y="216000"/>
            <a:ext cx="3960000" cy="1008000"/>
          </a:xfrm>
          <a:prstGeom prst="rect">
            <a:avLst/>
          </a:prstGeom>
          <a:gradFill rotWithShape="0">
            <a:gsLst>
              <a:gs pos="0">
                <a:srgbClr val="A3A98C"/>
              </a:gs>
              <a:gs pos="100000">
                <a:srgbClr val="9BA282"/>
              </a:gs>
            </a:gsLst>
            <a:lin ang="5400000"/>
          </a:gradFill>
          <a:ln>
            <a:noFill/>
          </a:ln>
          <a:effectLst>
            <a:outerShdw dist="1512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rmAutofit fontScale="40000" lnSpcReduction="20000"/>
          </a:bodyPr>
          <a:lstStyle/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800" b="1" strike="noStrike" cap="all" spc="197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lang="ru-RU" sz="6000" b="1" strike="noStrike" cap="all" spc="197">
                <a:solidFill>
                  <a:srgbClr val="000000"/>
                </a:solidFill>
                <a:latin typeface="Gill Sans MT"/>
                <a:ea typeface="DejaVu Sans"/>
              </a:rPr>
              <a:t>ПРЕСТУПЛЕНИЯ ПРОТИВ ЗДОРОВЬЯ</a:t>
            </a:r>
            <a:r>
              <a:rPr lang="ru-RU" sz="6000" b="1" strike="noStrike" cap="all" spc="197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endParaRPr lang="ru-RU" sz="60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6000" b="0" strike="noStrike" spc="-1"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480170" y="5589240"/>
            <a:ext cx="6768752" cy="17999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2000" b="0" u="sng" strike="noStrike" spc="-1" dirty="0">
              <a:solidFill>
                <a:srgbClr val="00B0F0"/>
              </a:solidFill>
              <a:uFillTx/>
              <a:latin typeface="Gill Sans MT"/>
              <a:hlinkClick r:id="rId12"/>
            </a:endParaRPr>
          </a:p>
          <a:p>
            <a:r>
              <a:rPr lang="ru-RU" sz="2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12"/>
              </a:rPr>
              <a:t>Статья 121. Заражение венерической болезнью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13"/>
              </a:rPr>
              <a:t>Статья 124. Неоказание помощи больному</a:t>
            </a:r>
            <a:endParaRPr lang="ru-RU" sz="2000" b="0" strike="noStrike" spc="-1" dirty="0">
              <a:latin typeface="Arial"/>
            </a:endParaRPr>
          </a:p>
          <a:p>
            <a:endParaRPr lang="ru-RU" sz="2000" b="0" strike="noStrike" spc="-1" dirty="0">
              <a:latin typeface="Arial"/>
            </a:endParaRPr>
          </a:p>
        </p:txBody>
      </p:sp>
      <p:pic>
        <p:nvPicPr>
          <p:cNvPr id="132" name="Рисунок 131"/>
          <p:cNvPicPr/>
          <p:nvPr/>
        </p:nvPicPr>
        <p:blipFill>
          <a:blip r:embed="rId14" cstate="print">
            <a:lum bright="13000"/>
          </a:blip>
          <a:stretch/>
        </p:blipFill>
        <p:spPr>
          <a:xfrm>
            <a:off x="8302680" y="1440000"/>
            <a:ext cx="3433320" cy="457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93920" y="1613880"/>
            <a:ext cx="10232640" cy="5343512"/>
          </a:xfrm>
          <a:prstGeom prst="rect">
            <a:avLst/>
          </a:prstGeom>
          <a:solidFill>
            <a:srgbClr val="FFFFFF"/>
          </a:solidFill>
          <a:ln w="12600">
            <a:solidFill>
              <a:srgbClr val="87795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8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100" b="1" strike="noStrike" spc="-1" dirty="0">
                <a:solidFill>
                  <a:srgbClr val="FF0000"/>
                </a:solidFill>
                <a:latin typeface="Gill Sans MT"/>
              </a:rPr>
              <a:t> </a:t>
            </a:r>
            <a:r>
              <a:rPr lang="ru-RU" sz="4000" b="0" u="sng" strike="noStrike" spc="-1" dirty="0">
                <a:solidFill>
                  <a:srgbClr val="FF0000"/>
                </a:solidFill>
                <a:uFillTx/>
                <a:latin typeface="Gill Sans MT"/>
              </a:rPr>
              <a:t>Статьи 111 – 118, 121 и 124 УК РФ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6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Здоровье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 – это состояние физического, психического и социального благополучия человека, при котором отсутствуют заболевания, а также расстройства функций органов и систем организма(ст.2 ФЗ «Об основах охраны здоровья граждан РФ).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Объективная сторона 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характеризуется активными действиями (активными или пассивными)виновного лица. 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Обязательным компонентом этой группы преступлений- </a:t>
            </a: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вред здоровью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. 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Вред здоровью-телесные повреждения, а также заболевания и патологические состояния.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Состав преступления материальный. 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Необходимо установить причинно-следственную связь между действиями виновного лица и причинённым вредом.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Субъект преступления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: вменяемые физические лица с 14 лет(ст.105,111,112) или с 16 лет.</a:t>
            </a:r>
            <a:endParaRPr lang="ru-RU" sz="26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Субъективные признаки 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характеризуются умышленной(ст. 105,106,107,111 и др.) или неосторожной </a:t>
            </a:r>
            <a:r>
              <a:rPr lang="ru-RU" sz="2600" b="1" strike="noStrike" spc="-1" dirty="0">
                <a:solidFill>
                  <a:srgbClr val="000000"/>
                </a:solidFill>
                <a:latin typeface="Gill Sans MT"/>
              </a:rPr>
              <a:t>виной</a:t>
            </a:r>
            <a:r>
              <a:rPr lang="ru-RU" sz="2600" b="0" strike="noStrike" spc="-1" dirty="0">
                <a:solidFill>
                  <a:srgbClr val="000000"/>
                </a:solidFill>
                <a:latin typeface="Gill Sans MT"/>
              </a:rPr>
              <a:t>(ст. 109,118,124)</a:t>
            </a: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837800" y="251640"/>
            <a:ext cx="7729560" cy="1188000"/>
          </a:xfrm>
          <a:prstGeom prst="rect">
            <a:avLst/>
          </a:prstGeom>
          <a:gradFill rotWithShape="0">
            <a:gsLst>
              <a:gs pos="0">
                <a:srgbClr val="A3A98C"/>
              </a:gs>
              <a:gs pos="100000">
                <a:srgbClr val="9BA282"/>
              </a:gs>
            </a:gsLst>
            <a:lin ang="5400000"/>
          </a:gradFill>
          <a:ln>
            <a:noFill/>
          </a:ln>
          <a:effectLst>
            <a:outerShdw dist="1512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rmAutofit fontScale="97500"/>
          </a:bodyPr>
          <a:lstStyle/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800" b="1" strike="noStrike" cap="all" spc="197">
                <a:solidFill>
                  <a:srgbClr val="000000"/>
                </a:solidFill>
                <a:latin typeface="Gill Sans MT"/>
                <a:ea typeface="DejaVu Sans"/>
              </a:rPr>
              <a:t> ПРЕСТУПЛЕНИЯ ПРОТИВ ЗДОРОВЬЯ</a:t>
            </a:r>
            <a:r>
              <a:rPr lang="ru-RU" sz="2800" b="1" strike="noStrike" cap="all" spc="197">
                <a:solidFill>
                  <a:srgbClr val="FF0000"/>
                </a:solidFill>
                <a:latin typeface="Gill Sans MT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600200" y="859680"/>
            <a:ext cx="8065080" cy="1425600"/>
          </a:xfrm>
          <a:prstGeom prst="rect">
            <a:avLst/>
          </a:prstGeom>
          <a:gradFill rotWithShape="0">
            <a:gsLst>
              <a:gs pos="0">
                <a:srgbClr val="F6A842"/>
              </a:gs>
              <a:gs pos="100000">
                <a:srgbClr val="F8A21A"/>
              </a:gs>
            </a:gsLst>
            <a:lin ang="5400000"/>
          </a:gradFill>
          <a:ln w="31680" cap="sq">
            <a:solidFill>
              <a:srgbClr val="404040"/>
            </a:solidFill>
            <a:miter/>
          </a:ln>
          <a:effectLst>
            <a:outerShdw dist="1512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rmAutofit fontScale="93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cap="all" spc="197">
                <a:solidFill>
                  <a:srgbClr val="FFFFFF"/>
                </a:solidFill>
                <a:latin typeface="Gill Sans MT"/>
              </a:rPr>
              <a:t>преступления ,</a:t>
            </a:r>
            <a:r>
              <a:rPr lang="ru-RU" sz="2800" b="1" u="sng" strike="noStrike" cap="all" spc="197">
                <a:solidFill>
                  <a:srgbClr val="FFFFFF"/>
                </a:solidFill>
                <a:uFillTx/>
                <a:latin typeface="Gill Sans MT"/>
              </a:rPr>
              <a:t>ставящие в опасность </a:t>
            </a:r>
            <a:r>
              <a:rPr lang="ru-RU" sz="2800" b="0" strike="noStrike" cap="all" spc="197">
                <a:solidFill>
                  <a:srgbClr val="FFFFFF"/>
                </a:solidFill>
                <a:latin typeface="Gill Sans MT"/>
              </a:rPr>
              <a:t>жизнь или здоровье </a:t>
            </a:r>
            <a:r>
              <a:t/>
            </a:r>
            <a:br/>
            <a:endParaRPr lang="ru-RU" sz="28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344240" y="2578680"/>
            <a:ext cx="9649098" cy="3730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6A21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8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4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     ст.119 УК  РФ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3"/>
              </a:rPr>
              <a:t>   Угроза убийством или причинением тяжкого вреда здоровью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     ст.120 УК РФ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4"/>
              </a:rPr>
              <a:t>   Принуждение к изъятию органов или тканей человека для трансплантации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    ст.122 УК РФ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5"/>
              </a:rPr>
              <a:t>  Заражение ВИЧ-инфекцией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4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    ст. 123 УК РФ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4000" u="sng" spc="-1" dirty="0">
                <a:solidFill>
                  <a:srgbClr val="00B0F0"/>
                </a:solidFill>
                <a:latin typeface="Gill Sans MT"/>
                <a:hlinkClick r:id="rId6"/>
              </a:rPr>
              <a:t>    </a:t>
            </a: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6"/>
              </a:rPr>
              <a:t>Незаконное проведение искусственного прерывания беременности</a:t>
            </a:r>
            <a:endParaRPr lang="ru-RU" sz="40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   ст.125 УК РФ</a:t>
            </a:r>
            <a:endParaRPr lang="ru-RU" sz="4000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</a:pP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Arial"/>
                <a:hlinkClick r:id="rId7"/>
              </a:rPr>
              <a:t>    </a:t>
            </a:r>
            <a:r>
              <a:rPr lang="ru-RU" sz="4000" b="0" u="sng" strike="noStrike" spc="-1" dirty="0">
                <a:solidFill>
                  <a:srgbClr val="00B0F0"/>
                </a:solidFill>
                <a:uFillTx/>
                <a:latin typeface="Gill Sans MT"/>
                <a:hlinkClick r:id="rId7"/>
              </a:rPr>
              <a:t>Оставление в опасности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368000" y="2144160"/>
            <a:ext cx="8589960" cy="4047480"/>
          </a:xfrm>
          <a:prstGeom prst="rect">
            <a:avLst/>
          </a:prstGeom>
          <a:solidFill>
            <a:srgbClr val="FFFFFF"/>
          </a:solidFill>
          <a:ln w="12600">
            <a:solidFill>
              <a:srgbClr val="9BAFB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Gill Sans MT"/>
              </a:rPr>
              <a:t>    Объект</a:t>
            </a:r>
            <a:r>
              <a:rPr lang="ru-RU" sz="1800" b="0" strike="noStrike" spc="-1" dirty="0">
                <a:solidFill>
                  <a:srgbClr val="000000"/>
                </a:solidFill>
                <a:latin typeface="Gill Sans MT"/>
              </a:rPr>
              <a:t> преступлений – 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Gill Sans MT"/>
              </a:rPr>
              <a:t>свобода, честь и достоинство личности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u="sng" strike="noStrike" spc="-1" dirty="0">
                <a:solidFill>
                  <a:srgbClr val="FF0000"/>
                </a:solidFill>
                <a:uFillTx/>
                <a:latin typeface="Gill Sans MT"/>
              </a:rPr>
              <a:t> Преступления против личной свободы: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666699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2"/>
              </a:rPr>
              <a:t>Статья 126. Похищение человека</a:t>
            </a: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3"/>
              </a:rPr>
              <a:t>Статья 127. Незаконное лишение свободы</a:t>
            </a: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4"/>
              </a:rPr>
              <a:t>Статья 127.1. Торговля людьми</a:t>
            </a: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666699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5"/>
              </a:rPr>
              <a:t>Статья 127.2. Использование рабского труда</a:t>
            </a:r>
            <a:endParaRPr lang="ru-RU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666699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6"/>
              </a:rPr>
              <a:t>Статья 128. Незаконная госпитализация в медицинскую организацию, оказывающую психиатрическую помощь в стационарных условиях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700" b="1" u="sng" strike="noStrike" spc="-1" dirty="0">
                <a:solidFill>
                  <a:srgbClr val="FF0000"/>
                </a:solidFill>
                <a:uFillTx/>
                <a:latin typeface="Arial"/>
              </a:rPr>
              <a:t>  Преступление против чести и достоинства:</a:t>
            </a:r>
            <a:endParaRPr lang="ru-RU" sz="17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666699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u="sng" strike="noStrike" spc="-1" dirty="0">
                <a:solidFill>
                  <a:srgbClr val="00B0F0"/>
                </a:solidFill>
                <a:uFillTx/>
                <a:latin typeface="Arial"/>
                <a:hlinkClick r:id="rId7"/>
              </a:rPr>
              <a:t>Статья 128.1. Клевета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947600" y="443520"/>
            <a:ext cx="7729560" cy="118800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FFC000"/>
            </a:solidFill>
            <a:miter/>
          </a:ln>
          <a:effectLst>
            <a:outerShdw dist="38160" dir="54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cap="all" spc="197">
                <a:solidFill>
                  <a:srgbClr val="262626"/>
                </a:solidFill>
                <a:latin typeface="Gill Sans MT"/>
                <a:ea typeface="DejaVu Sans"/>
              </a:rPr>
              <a:t>Преступление против свободы, чести и личности Уголовного кодекса Российской федерации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062800" y="432000"/>
            <a:ext cx="7729560" cy="1188000"/>
          </a:xfrm>
          <a:prstGeom prst="rect">
            <a:avLst/>
          </a:prstGeom>
          <a:solidFill>
            <a:srgbClr val="FFFFFF"/>
          </a:solidFill>
          <a:ln w="12600">
            <a:solidFill>
              <a:srgbClr val="F6A21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182880" rIns="182880" bIns="18288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cap="all" spc="197">
                <a:solidFill>
                  <a:srgbClr val="000000"/>
                </a:solidFill>
                <a:latin typeface="Gill Sans MT"/>
              </a:rPr>
              <a:t>Преступления против семьи и несовершеннолетних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336360" y="2258640"/>
            <a:ext cx="5038920" cy="4437000"/>
          </a:xfrm>
          <a:prstGeom prst="rect">
            <a:avLst/>
          </a:prstGeom>
          <a:solidFill>
            <a:srgbClr val="E8E3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700" b="0" strike="noStrike" spc="-1">
                <a:solidFill>
                  <a:srgbClr val="0D0D0D"/>
                </a:solidFill>
                <a:latin typeface="Arial Black"/>
              </a:rPr>
              <a:t>Посягающие на интересы семьи</a:t>
            </a:r>
            <a:endParaRPr lang="ru-RU" sz="17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700" b="0" u="sng" strike="noStrike" spc="-1">
                <a:solidFill>
                  <a:srgbClr val="00B0F0"/>
                </a:solidFill>
                <a:uFillTx/>
                <a:latin typeface="Gill Sans MT"/>
                <a:hlinkClick r:id="rId3"/>
              </a:rPr>
              <a:t>Ст.153. Подмена ребенка</a:t>
            </a:r>
            <a:endParaRPr lang="ru-RU" sz="17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700" b="0" u="sng" strike="noStrike" spc="-1">
                <a:solidFill>
                  <a:srgbClr val="00B0F0"/>
                </a:solidFill>
                <a:uFillTx/>
                <a:latin typeface="Gill Sans MT"/>
                <a:hlinkClick r:id="rId4"/>
              </a:rPr>
              <a:t>Ст.154. Незаконное усыновление (удочерение)</a:t>
            </a:r>
            <a:endParaRPr lang="ru-RU" sz="17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700" b="0" u="sng" strike="noStrike" spc="-1">
                <a:solidFill>
                  <a:srgbClr val="00B0F0"/>
                </a:solidFill>
                <a:uFillTx/>
                <a:latin typeface="Gill Sans MT"/>
                <a:hlinkClick r:id="rId5"/>
              </a:rPr>
              <a:t>Ст.155. Разглашение тайны усыновления (удочерения)</a:t>
            </a:r>
            <a:endParaRPr lang="ru-RU" sz="17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700" b="0" u="sng" strike="noStrike" spc="-1">
                <a:solidFill>
                  <a:srgbClr val="00B0F0"/>
                </a:solidFill>
                <a:uFillTx/>
                <a:latin typeface="Gill Sans MT"/>
                <a:hlinkClick r:id="rId6"/>
              </a:rPr>
              <a:t>Ст.156. Неисполнение обязанностей по воспитанию несовершеннолетнего</a:t>
            </a:r>
            <a:endParaRPr lang="ru-RU" sz="17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700" b="0" u="sng" strike="noStrike" spc="-1">
                <a:solidFill>
                  <a:srgbClr val="00B0F0"/>
                </a:solidFill>
                <a:uFillTx/>
                <a:latin typeface="Gill Sans MT"/>
                <a:hlinkClick r:id="rId7"/>
              </a:rPr>
              <a:t>Ст.157. Неуплата средств на содержание детей или нетрудоспособных родителей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056234" y="2232000"/>
            <a:ext cx="3704046" cy="375342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D0D0D"/>
                </a:solidFill>
                <a:latin typeface="Arial Black"/>
                <a:ea typeface="DejaVu Sans"/>
              </a:rPr>
              <a:t>Посягающие на нормальное физическое и нравственное развитие несовершеннолетних</a:t>
            </a:r>
            <a:endParaRPr lang="ru-RU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0" u="sng" strike="noStrike" spc="-1" dirty="0">
                <a:solidFill>
                  <a:srgbClr val="00B0F0"/>
                </a:solidFill>
                <a:uFillTx/>
                <a:latin typeface="Gill Sans MT"/>
                <a:ea typeface="DejaVu Sans"/>
                <a:hlinkClick r:id="rId8"/>
              </a:rPr>
              <a:t>Ст.150. Вовлечение несовершеннолетнего в совершение преступления</a:t>
            </a:r>
            <a:endParaRPr lang="ru-RU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0" u="sng" strike="noStrike" spc="-1" dirty="0">
                <a:solidFill>
                  <a:srgbClr val="00B0F0"/>
                </a:solidFill>
                <a:uFillTx/>
                <a:latin typeface="Gill Sans MT"/>
                <a:ea typeface="DejaVu Sans"/>
                <a:hlinkClick r:id="rId9"/>
              </a:rPr>
              <a:t>Ст.151. Вовлечение несовершеннолетнего в совершение антиобщественных действий</a:t>
            </a:r>
            <a:endParaRPr lang="ru-RU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0" u="sng" strike="noStrike" spc="-1" dirty="0">
                <a:solidFill>
                  <a:srgbClr val="00B0F0"/>
                </a:solidFill>
                <a:uFillTx/>
                <a:latin typeface="Gill Sans MT"/>
                <a:ea typeface="DejaVu Sans"/>
                <a:hlinkClick r:id="rId10"/>
              </a:rPr>
              <a:t>Ст.151.1. Розничная продажа несовершеннолетним алкогольной продукции</a:t>
            </a:r>
            <a:endParaRPr lang="ru-RU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700" b="0" strike="noStrike" spc="-1" dirty="0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 flipH="1">
            <a:off x="4021920" y="1549800"/>
            <a:ext cx="438120" cy="616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5"/>
          <p:cNvSpPr/>
          <p:nvPr/>
        </p:nvSpPr>
        <p:spPr>
          <a:xfrm>
            <a:off x="6840000" y="1587960"/>
            <a:ext cx="660600" cy="63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16000" y="360000"/>
            <a:ext cx="5328000" cy="28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C9211E"/>
                </a:solidFill>
                <a:latin typeface="Gill Sans MT"/>
              </a:rPr>
              <a:t>Основные виды наказания:</a:t>
            </a:r>
            <a:r>
              <a:t/>
            </a:r>
            <a:br/>
            <a:r>
              <a:rPr lang="en-US" sz="1800" b="1" strike="noStrike" spc="-1">
                <a:solidFill>
                  <a:srgbClr val="C9211E"/>
                </a:solidFill>
                <a:latin typeface="Gill Sans MT"/>
              </a:rPr>
              <a:t>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1. Общественные работы;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2. Исправительные работы сроком до  5  лет; 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3. Ограничение свободы сроком до 5 лет;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4. Лишение свободы сроком до 20 лет;</a:t>
            </a:r>
            <a:r>
              <a:t/>
            </a:r>
            <a:br/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5. Пожизненное заключение. 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145" name="Рисунок 4" descr="800x600_70088_9_f7b2ff.jpg"/>
          <p:cNvPicPr/>
          <p:nvPr/>
        </p:nvPicPr>
        <p:blipFill>
          <a:blip r:embed="rId3" cstate="print"/>
          <a:stretch/>
        </p:blipFill>
        <p:spPr>
          <a:xfrm>
            <a:off x="2014920" y="2880000"/>
            <a:ext cx="3529080" cy="374364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3" descr="a95bbfedbd78c8fb574685757aad3d4b.jpg"/>
          <p:cNvPicPr/>
          <p:nvPr/>
        </p:nvPicPr>
        <p:blipFill>
          <a:blip r:embed="rId4" cstate="print"/>
          <a:stretch/>
        </p:blipFill>
        <p:spPr>
          <a:xfrm>
            <a:off x="6768360" y="3174480"/>
            <a:ext cx="4248000" cy="323316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5" descr="blc_14391_20176151223.jpg"/>
          <p:cNvPicPr/>
          <p:nvPr/>
        </p:nvPicPr>
        <p:blipFill>
          <a:blip r:embed="rId5" cstate="print"/>
          <a:stretch/>
        </p:blipFill>
        <p:spPr>
          <a:xfrm>
            <a:off x="5904360" y="288000"/>
            <a:ext cx="3866760" cy="257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872</TotalTime>
  <Words>395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Преступления против личности</dc:title>
  <dc:creator>Наталья</dc:creator>
  <cp:lastModifiedBy>user</cp:lastModifiedBy>
  <cp:revision>55</cp:revision>
  <dcterms:created xsi:type="dcterms:W3CDTF">2016-10-25T18:27:34Z</dcterms:created>
  <dcterms:modified xsi:type="dcterms:W3CDTF">2022-02-16T12:28:46Z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