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2" r:id="rId2"/>
    <p:sldId id="263" r:id="rId3"/>
    <p:sldId id="257" r:id="rId4"/>
    <p:sldId id="275" r:id="rId5"/>
    <p:sldId id="264" r:id="rId6"/>
    <p:sldId id="276" r:id="rId7"/>
    <p:sldId id="265" r:id="rId8"/>
    <p:sldId id="266" r:id="rId9"/>
    <p:sldId id="260" r:id="rId10"/>
    <p:sldId id="259" r:id="rId11"/>
    <p:sldId id="258" r:id="rId12"/>
    <p:sldId id="26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A72"/>
    <a:srgbClr val="F8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2" autoAdjust="0"/>
    <p:restoredTop sz="94660"/>
  </p:normalViewPr>
  <p:slideViewPr>
    <p:cSldViewPr>
      <p:cViewPr varScale="1">
        <p:scale>
          <a:sx n="74" d="100"/>
          <a:sy n="74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1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2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79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471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39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302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96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41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1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9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3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69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24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66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61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651A12-5502-4412-A413-5BD22351C317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B5F1B9-1E35-45AF-A118-AFE5FB13E3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2"/>
            <a:ext cx="7215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Corbel" pitchFamily="34" charset="0"/>
              </a:rPr>
              <a:t>Экстремизм – угроза обществу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980728"/>
            <a:ext cx="85011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>
                <a:solidFill>
                  <a:srgbClr val="325A72"/>
                </a:solidFill>
                <a:latin typeface="Corbel" pitchFamily="34" charset="0"/>
              </a:rPr>
              <a:t>Экстремизм</a:t>
            </a:r>
            <a:r>
              <a:rPr lang="en-US" sz="7200" b="1" dirty="0">
                <a:solidFill>
                  <a:srgbClr val="325A72"/>
                </a:solidFill>
                <a:latin typeface="Corbel" pitchFamily="34" charset="0"/>
              </a:rPr>
              <a:t>:</a:t>
            </a:r>
          </a:p>
          <a:p>
            <a:pPr algn="ctr"/>
            <a:r>
              <a:rPr lang="ru-RU" sz="5400" b="1" dirty="0">
                <a:solidFill>
                  <a:srgbClr val="325A72"/>
                </a:solidFill>
                <a:latin typeface="Corbel" pitchFamily="34" charset="0"/>
              </a:rPr>
              <a:t>понятие, виды, ответственность.</a:t>
            </a:r>
          </a:p>
          <a:p>
            <a:pPr algn="ctr"/>
            <a:endParaRPr lang="ru-RU" sz="5400" b="1" dirty="0">
              <a:solidFill>
                <a:srgbClr val="325A72"/>
              </a:solidFill>
              <a:latin typeface="Corbel" pitchFamily="34" charset="0"/>
            </a:endParaRPr>
          </a:p>
          <a:p>
            <a:pPr algn="r"/>
            <a:r>
              <a:rPr lang="ru-RU" sz="1600" i="1" dirty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участковых </a:t>
            </a:r>
          </a:p>
          <a:p>
            <a:pPr algn="r"/>
            <a:r>
              <a:rPr lang="ru-RU" sz="1600" i="1" dirty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полиции и по делам несовершеннолетних</a:t>
            </a:r>
          </a:p>
          <a:p>
            <a:pPr algn="r"/>
            <a:r>
              <a:rPr lang="ru-RU" sz="1600" i="1" dirty="0" smtClean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ОМВД России </a:t>
            </a:r>
            <a:r>
              <a:rPr lang="ru-RU" sz="1600" i="1" dirty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городу </a:t>
            </a:r>
            <a:r>
              <a:rPr lang="ru-RU" sz="1600" i="1" dirty="0" smtClean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Нефтеюганску</a:t>
            </a:r>
            <a:endParaRPr lang="ru-RU" sz="1600" i="1" dirty="0">
              <a:solidFill>
                <a:srgbClr val="325A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i="1" dirty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подполковник полиции </a:t>
            </a:r>
            <a:r>
              <a:rPr lang="ru-RU" sz="1600" i="1" dirty="0" err="1" smtClean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Ананина</a:t>
            </a:r>
            <a:r>
              <a:rPr lang="ru-RU" sz="1600" i="1" dirty="0" smtClean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600" i="1" dirty="0" smtClean="0">
                <a:solidFill>
                  <a:srgbClr val="325A7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.Н.</a:t>
            </a:r>
            <a:endParaRPr lang="ru-RU" sz="1600" i="1" dirty="0">
              <a:solidFill>
                <a:srgbClr val="325A7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7536" y="1844824"/>
            <a:ext cx="8143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dirty="0">
                <a:solidFill>
                  <a:srgbClr val="325A72"/>
                </a:solidFill>
                <a:latin typeface="Corbel" pitchFamily="34" charset="0"/>
              </a:rPr>
              <a:t>Национальный экстремизм </a:t>
            </a:r>
            <a:r>
              <a:rPr lang="ru-RU" sz="3200" dirty="0">
                <a:solidFill>
                  <a:srgbClr val="325A72"/>
                </a:solidFill>
                <a:latin typeface="Corbel" pitchFamily="34" charset="0"/>
              </a:rPr>
              <a:t>– радикальные идеи и действия в отношении представителей иной народности, национальности, стремление к политическому или физическому устранению определенного населения; агрессия, в крайних формах – терроризм в отношении людей иной этнической группы.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1226" y="688943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Национальный экстремизм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50" y="1772816"/>
            <a:ext cx="81439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Политический экстремизм </a:t>
            </a: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– крайние взгляды в отношении политической системы, организации формы управления государством, пропаганда насильственных или агрессивных (основанных на страхе и подчинению силе) способов установления отстаиваемой формы власти, вплоть до политического террора; непримиримость, бескомпромиссность к иным политическим партиям.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325A72"/>
              </a:solidFill>
              <a:effectLst/>
              <a:latin typeface="Corbel" pitchFamily="34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500042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Политический экстремизм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71550" y="1628774"/>
            <a:ext cx="748888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Экстремистская организация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– общественное или религиозное объединение либо иная организация, в отношении которых судом принято вступившее в законную силу решение о ликвидации или запрете деятельности в связи с осуществлением экстремистской деятельности.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31640" y="548680"/>
            <a:ext cx="67437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Экстремистская организация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8312" y="980728"/>
            <a:ext cx="820737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40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Молодежный экстремизм</a:t>
            </a:r>
            <a:r>
              <a:rPr lang="ru-RU" sz="40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отличается от взрослого меньшей организованностью, стихийностью, отсутствием идеологической основы. Действия молодых экстремистов более жестоки, так как в силу своего возраста они не боятся смерти, тюрьмы, физических травм.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9552" y="1700808"/>
            <a:ext cx="82089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2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Экстремистские материалы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–</a:t>
            </a:r>
            <a:r>
              <a:rPr lang="en-US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информация, призывающая к осуществлению экстремистской деятельности, оправдывающая национальное или расовое превосходство, либо практику совершения военных или иных преступлений, направленных на полное или частичное уничтожение какой-либо социальной, расовой, национальной или религиозной группы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91680" y="548680"/>
            <a:ext cx="6335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Экстремистские материалы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 </a:t>
            </a:r>
          </a:p>
        </p:txBody>
      </p:sp>
      <p:pic>
        <p:nvPicPr>
          <p:cNvPr id="2050" name="Picture 2" descr="C:\Users\Olga\Desktop\для ГИП\наклейки терроризму нет\стикеры\мывответе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2500330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571604" y="571480"/>
            <a:ext cx="6143668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Федеральный закон от 25 июля 2002 г. N 114-ФЗ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  <a:p>
            <a:pPr algn="ctr"/>
            <a:endParaRPr lang="ru-RU" sz="700" b="1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"О противодействии экстремистской деятельности"</a:t>
            </a:r>
            <a:r>
              <a:rPr lang="ru-RU" sz="2000" b="1" dirty="0">
                <a:solidFill>
                  <a:srgbClr val="FF0000"/>
                </a:solidFill>
                <a:latin typeface="Corbel" pitchFamily="34" charset="0"/>
              </a:rPr>
              <a:t/>
            </a:r>
            <a:br>
              <a:rPr lang="ru-RU" sz="2000" b="1" dirty="0">
                <a:solidFill>
                  <a:srgbClr val="FF0000"/>
                </a:solidFill>
                <a:latin typeface="Corbel" pitchFamily="34" charset="0"/>
              </a:rPr>
            </a:br>
            <a:endParaRPr lang="ru-RU" sz="2000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3568" y="1881699"/>
            <a:ext cx="468032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defRPr/>
            </a:pPr>
            <a:r>
              <a:rPr lang="ru-RU" sz="2800" b="1" i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Определяет правовые организационные основы противодействия экстремистской деятельности и устанавливает ответственность за ее совершение</a:t>
            </a:r>
          </a:p>
        </p:txBody>
      </p:sp>
      <p:pic>
        <p:nvPicPr>
          <p:cNvPr id="1026" name="Picture 2" descr="C:\Users\Olga\Desktop\unna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214554"/>
            <a:ext cx="3071802" cy="3071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4381" y="72056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Понятие экстремизма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71472" y="1643050"/>
            <a:ext cx="81439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Экстремизм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325A72"/>
                </a:solidFill>
                <a:effectLst/>
                <a:latin typeface="Corbel" pitchFamily="34" charset="0"/>
                <a:ea typeface="Times New Roman" pitchFamily="18" charset="0"/>
                <a:cs typeface="Courier New" pitchFamily="49" charset="0"/>
              </a:rPr>
              <a:t>– 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(от лат. </a:t>
            </a:r>
            <a:r>
              <a:rPr lang="ru-RU" sz="2400" dirty="0" err="1">
                <a:solidFill>
                  <a:srgbClr val="325A72"/>
                </a:solidFill>
                <a:latin typeface="Corbel" pitchFamily="34" charset="0"/>
              </a:rPr>
              <a:t>extremus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– «крайний») ассоциируется с приверженностью к крайним взглядам и действиям, радикально отрицающим существующие нормы и правила.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В сущности,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</a:rPr>
              <a:t>экстремизм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является идеологически мотивированным деянием, направленным на достижение конкретной цели в виде посягательства на конституционные основы государственного строя, общественную безопасность или интересы общества, публично совершенное </a:t>
            </a:r>
            <a:r>
              <a:rPr lang="ru-RU" sz="2400" dirty="0" err="1">
                <a:solidFill>
                  <a:srgbClr val="325A72"/>
                </a:solidFill>
                <a:latin typeface="Corbel" pitchFamily="34" charset="0"/>
              </a:rPr>
              <a:t>общеопасным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</a:rPr>
              <a:t> способом.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rgbClr val="325A72"/>
              </a:solidFill>
              <a:effectLst/>
              <a:latin typeface="Corbel" pitchFamily="34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71538" y="571480"/>
            <a:ext cx="72723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Административные правонарушения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59766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20.3</a:t>
            </a:r>
            <a:r>
              <a:rPr lang="en-US" sz="2000" b="1" dirty="0">
                <a:solidFill>
                  <a:srgbClr val="325A72"/>
                </a:solidFill>
                <a:latin typeface="Corbel" pitchFamily="34" charset="0"/>
              </a:rPr>
              <a:t>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Пропаганда либо публичное демонстрирование нацистской атрибутики или символики, либо атрибутики или символики экстремистских организаций, либо иных атрибутики или символики, пропаганда либо публичное демонстрирование которых запрещены федеральными законами</a:t>
            </a:r>
          </a:p>
          <a:p>
            <a:pPr algn="just"/>
            <a:endParaRPr lang="ru-RU" sz="14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20.29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Производство и распространение экстремистских материалов</a:t>
            </a:r>
          </a:p>
          <a:p>
            <a:pPr algn="just"/>
            <a:endParaRPr lang="ru-RU" sz="12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20.3.1 </a:t>
            </a:r>
            <a:r>
              <a:rPr lang="ru-RU" sz="2000" b="1" dirty="0" err="1">
                <a:solidFill>
                  <a:srgbClr val="325A72"/>
                </a:solidFill>
                <a:latin typeface="Corbel" pitchFamily="34" charset="0"/>
              </a:rPr>
              <a:t>КоАП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Возбуждение ненависти либо вражды, а равно унижение человеческого достоинства</a:t>
            </a:r>
          </a:p>
        </p:txBody>
      </p:sp>
      <p:pic>
        <p:nvPicPr>
          <p:cNvPr id="2050" name="Picture 2" descr="C:\Users\Olga\Desktop\unn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481" y="2285992"/>
            <a:ext cx="2857519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00100" y="571480"/>
            <a:ext cx="7272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Ответственность</a:t>
            </a:r>
            <a:r>
              <a:rPr lang="ru-RU" sz="36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за правонарушения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17609" y="1951037"/>
            <a:ext cx="50752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Штраф от 1000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20 000 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рублей (для юридических лиц – до 1 млн)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Обязательные работы на срок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100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часов 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8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Административный арест до </a:t>
            </a:r>
            <a:r>
              <a:rPr lang="ru-RU" sz="28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15</a:t>
            </a:r>
            <a:r>
              <a:rPr lang="ru-RU" sz="28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суток</a:t>
            </a:r>
          </a:p>
        </p:txBody>
      </p:sp>
      <p:pic>
        <p:nvPicPr>
          <p:cNvPr id="9" name="Picture 2" descr="C:\Users\Olga\Desktop\c40839637dc07751c0c2b118a94f16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85926"/>
            <a:ext cx="3214710" cy="2142119"/>
          </a:xfrm>
          <a:prstGeom prst="rect">
            <a:avLst/>
          </a:prstGeom>
          <a:noFill/>
        </p:spPr>
      </p:pic>
      <p:pic>
        <p:nvPicPr>
          <p:cNvPr id="10" name="Picture 3" descr="C:\Users\Olga\Desktop\64117623-corrupt-man-behind-the-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929066"/>
            <a:ext cx="2331601" cy="233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71538" y="571480"/>
            <a:ext cx="727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Преступления  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00808"/>
            <a:ext cx="597666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280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Публичные призывы к осуществлению экстремистской деятельности</a:t>
            </a:r>
          </a:p>
          <a:p>
            <a:pPr algn="just"/>
            <a:endParaRPr lang="ru-RU" sz="12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Возбуждение ненависти либо вражды, а равно унижение человеческого достоинства</a:t>
            </a:r>
          </a:p>
          <a:p>
            <a:pPr algn="just"/>
            <a:endParaRPr lang="ru-RU" sz="12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282.1</a:t>
            </a:r>
            <a:r>
              <a:rPr lang="en-US" sz="2000" b="1" dirty="0">
                <a:solidFill>
                  <a:srgbClr val="325A72"/>
                </a:solidFill>
                <a:latin typeface="Corbel" pitchFamily="34" charset="0"/>
              </a:rPr>
              <a:t> </a:t>
            </a:r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УК РФ</a:t>
            </a:r>
            <a:endParaRPr lang="en-US" sz="20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Организация экстремистского сообщества</a:t>
            </a:r>
          </a:p>
          <a:p>
            <a:pPr algn="just"/>
            <a:endParaRPr lang="ru-RU" sz="1400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282.2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Организация деятельности экстремистской организации</a:t>
            </a:r>
          </a:p>
          <a:p>
            <a:pPr algn="just"/>
            <a:endParaRPr lang="ru-RU" sz="1400" b="1" dirty="0">
              <a:solidFill>
                <a:srgbClr val="325A72"/>
              </a:solidFill>
              <a:latin typeface="Corbel" pitchFamily="34" charset="0"/>
            </a:endParaRPr>
          </a:p>
          <a:p>
            <a:pPr algn="just"/>
            <a:r>
              <a:rPr lang="ru-RU" sz="2000" b="1" dirty="0">
                <a:solidFill>
                  <a:srgbClr val="325A72"/>
                </a:solidFill>
                <a:latin typeface="Corbel" pitchFamily="34" charset="0"/>
              </a:rPr>
              <a:t>Статья 282.3 УК РФ</a:t>
            </a:r>
          </a:p>
          <a:p>
            <a:pPr algn="just"/>
            <a:r>
              <a:rPr lang="ru-RU" sz="2000" dirty="0">
                <a:solidFill>
                  <a:srgbClr val="325A72"/>
                </a:solidFill>
                <a:latin typeface="Corbel" pitchFamily="34" charset="0"/>
              </a:rPr>
              <a:t>Финансирование экстремистской деятельности</a:t>
            </a:r>
          </a:p>
        </p:txBody>
      </p:sp>
      <p:pic>
        <p:nvPicPr>
          <p:cNvPr id="3074" name="Picture 2" descr="C:\Users\Olga\Desktop\unnam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5899" y="2428869"/>
            <a:ext cx="285752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323528" y="2132856"/>
            <a:ext cx="52864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Штраф до 8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00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тысяч рублей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Обязательные работы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480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часов</a:t>
            </a:r>
          </a:p>
          <a:p>
            <a:pPr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Ограничение свободы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2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Принудительные работы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5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>
              <a:solidFill>
                <a:srgbClr val="325A72"/>
              </a:solidFill>
              <a:latin typeface="Corbe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Лишение свободы до </a:t>
            </a:r>
            <a:r>
              <a:rPr lang="ru-RU" sz="2400" b="1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15</a:t>
            </a:r>
            <a:r>
              <a:rPr lang="ru-RU" sz="2400" dirty="0">
                <a:solidFill>
                  <a:srgbClr val="325A72"/>
                </a:solidFill>
                <a:latin typeface="Corbel" pitchFamily="34" charset="0"/>
                <a:cs typeface="Arial" pitchFamily="34" charset="0"/>
              </a:rPr>
              <a:t> лет</a:t>
            </a: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642910" y="57148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Ответственность за преступления </a:t>
            </a:r>
          </a:p>
        </p:txBody>
      </p:sp>
      <p:pic>
        <p:nvPicPr>
          <p:cNvPr id="4098" name="Picture 2" descr="C:\Users\Olga\Desktop\c40839637dc07751c0c2b118a94f163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785926"/>
            <a:ext cx="3214710" cy="2142119"/>
          </a:xfrm>
          <a:prstGeom prst="rect">
            <a:avLst/>
          </a:prstGeom>
          <a:noFill/>
        </p:spPr>
      </p:pic>
      <p:pic>
        <p:nvPicPr>
          <p:cNvPr id="4099" name="Picture 3" descr="C:\Users\Olga\Desktop\64117623-corrupt-man-behind-the-ba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929066"/>
            <a:ext cx="2331601" cy="233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691680" y="445052"/>
            <a:ext cx="621744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  <a:latin typeface="Corbel" pitchFamily="34" charset="0"/>
              </a:rPr>
              <a:t>Виды экстремизма </a:t>
            </a:r>
            <a:endParaRPr lang="ru-RU" sz="5400" dirty="0">
              <a:solidFill>
                <a:srgbClr val="FF0000"/>
              </a:solidFill>
              <a:latin typeface="Corbel" pitchFamily="34" charset="0"/>
            </a:endParaRPr>
          </a:p>
        </p:txBody>
      </p:sp>
      <p:cxnSp>
        <p:nvCxnSpPr>
          <p:cNvPr id="3" name="Прямая со стрелкой 2"/>
          <p:cNvCxnSpPr>
            <a:cxnSpLocks/>
          </p:cNvCxnSpPr>
          <p:nvPr/>
        </p:nvCxnSpPr>
        <p:spPr>
          <a:xfrm flipH="1">
            <a:off x="2051720" y="1577975"/>
            <a:ext cx="1008112" cy="8552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cxnSpLocks/>
          </p:cNvCxnSpPr>
          <p:nvPr/>
        </p:nvCxnSpPr>
        <p:spPr>
          <a:xfrm flipH="1">
            <a:off x="4317797" y="1746181"/>
            <a:ext cx="144016" cy="22825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89699" y="2779615"/>
            <a:ext cx="35240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Corbel" pitchFamily="34" charset="0"/>
                <a:cs typeface="Arial" pitchFamily="34" charset="0"/>
              </a:rPr>
              <a:t>Религиозный</a:t>
            </a:r>
            <a:endParaRPr lang="ru-RU" sz="4400" dirty="0">
              <a:solidFill>
                <a:srgbClr val="FF0000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3293" y="4483136"/>
            <a:ext cx="379482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Corbel" pitchFamily="34" charset="0"/>
                <a:cs typeface="Arial" pitchFamily="34" charset="0"/>
              </a:rPr>
              <a:t>Политический</a:t>
            </a:r>
            <a:endParaRPr lang="ru-RU" sz="4400" dirty="0">
              <a:solidFill>
                <a:srgbClr val="FF0000"/>
              </a:solidFill>
              <a:latin typeface="Corbe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2982631"/>
            <a:ext cx="40107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Corbel" pitchFamily="34" charset="0"/>
                <a:cs typeface="Arial" pitchFamily="34" charset="0"/>
              </a:rPr>
              <a:t>Национальный</a:t>
            </a:r>
            <a:endParaRPr lang="ru-RU" sz="4400" dirty="0">
              <a:solidFill>
                <a:srgbClr val="FF0000"/>
              </a:solidFill>
              <a:latin typeface="Corbe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cxnSpLocks/>
          </p:cNvCxnSpPr>
          <p:nvPr/>
        </p:nvCxnSpPr>
        <p:spPr>
          <a:xfrm>
            <a:off x="6172200" y="1577975"/>
            <a:ext cx="920080" cy="12400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50" y="1844824"/>
            <a:ext cx="81439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b="1" dirty="0">
                <a:solidFill>
                  <a:srgbClr val="325A72"/>
                </a:solidFill>
                <a:latin typeface="Corbel" pitchFamily="34" charset="0"/>
              </a:rPr>
              <a:t>Религиозный экстремизм </a:t>
            </a:r>
            <a:r>
              <a:rPr lang="ru-RU" sz="3600" dirty="0">
                <a:solidFill>
                  <a:srgbClr val="325A72"/>
                </a:solidFill>
                <a:latin typeface="Corbel" pitchFamily="34" charset="0"/>
              </a:rPr>
              <a:t>– жесткое неприятие идей другой религиозной веры, агрессивное отношение и поведение к иноверцам, стремление к искоренению и устранению представителей иной веры вплоть до физического истребления.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500042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Религиозный экстремизм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790</TotalTime>
  <Words>504</Words>
  <Application>Microsoft Office PowerPoint</Application>
  <PresentationFormat>Экран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Corbel</vt:lpstr>
      <vt:lpstr>Courier New</vt:lpstr>
      <vt:lpstr>Times New Roman</vt:lpstr>
      <vt:lpstr>Tw Cen MT</vt:lpstr>
      <vt:lpstr>Wingdings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nananina4</cp:lastModifiedBy>
  <cp:revision>90</cp:revision>
  <dcterms:created xsi:type="dcterms:W3CDTF">2018-07-25T14:01:04Z</dcterms:created>
  <dcterms:modified xsi:type="dcterms:W3CDTF">2022-09-20T04:52:48Z</dcterms:modified>
</cp:coreProperties>
</file>